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6.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20" r:id="rId1"/>
  </p:sldMasterIdLst>
  <p:notesMasterIdLst>
    <p:notesMasterId r:id="rId25"/>
  </p:notesMasterIdLst>
  <p:handoutMasterIdLst>
    <p:handoutMasterId r:id="rId26"/>
  </p:handoutMasterIdLst>
  <p:sldIdLst>
    <p:sldId id="314" r:id="rId2"/>
    <p:sldId id="257" r:id="rId3"/>
    <p:sldId id="348" r:id="rId4"/>
    <p:sldId id="390" r:id="rId5"/>
    <p:sldId id="393" r:id="rId6"/>
    <p:sldId id="385" r:id="rId7"/>
    <p:sldId id="394" r:id="rId8"/>
    <p:sldId id="386" r:id="rId9"/>
    <p:sldId id="317" r:id="rId10"/>
    <p:sldId id="395" r:id="rId11"/>
    <p:sldId id="376" r:id="rId12"/>
    <p:sldId id="391" r:id="rId13"/>
    <p:sldId id="368" r:id="rId14"/>
    <p:sldId id="373" r:id="rId15"/>
    <p:sldId id="369" r:id="rId16"/>
    <p:sldId id="389" r:id="rId17"/>
    <p:sldId id="396" r:id="rId18"/>
    <p:sldId id="379" r:id="rId19"/>
    <p:sldId id="374" r:id="rId20"/>
    <p:sldId id="378" r:id="rId21"/>
    <p:sldId id="377" r:id="rId22"/>
    <p:sldId id="381" r:id="rId23"/>
    <p:sldId id="382"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65"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65"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65"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65"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65" charset="-128"/>
        <a:cs typeface="+mn-cs"/>
      </a:defRPr>
    </a:lvl5pPr>
    <a:lvl6pPr marL="2286000" algn="l" defTabSz="914400" rtl="0" eaLnBrk="1" latinLnBrk="0" hangingPunct="1">
      <a:defRPr kern="1200">
        <a:solidFill>
          <a:schemeClr val="tx1"/>
        </a:solidFill>
        <a:latin typeface="Arial" charset="0"/>
        <a:ea typeface="ＭＳ Ｐゴシック" pitchFamily="-65" charset="-128"/>
        <a:cs typeface="+mn-cs"/>
      </a:defRPr>
    </a:lvl6pPr>
    <a:lvl7pPr marL="2743200" algn="l" defTabSz="914400" rtl="0" eaLnBrk="1" latinLnBrk="0" hangingPunct="1">
      <a:defRPr kern="1200">
        <a:solidFill>
          <a:schemeClr val="tx1"/>
        </a:solidFill>
        <a:latin typeface="Arial" charset="0"/>
        <a:ea typeface="ＭＳ Ｐゴシック" pitchFamily="-65" charset="-128"/>
        <a:cs typeface="+mn-cs"/>
      </a:defRPr>
    </a:lvl7pPr>
    <a:lvl8pPr marL="3200400" algn="l" defTabSz="914400" rtl="0" eaLnBrk="1" latinLnBrk="0" hangingPunct="1">
      <a:defRPr kern="1200">
        <a:solidFill>
          <a:schemeClr val="tx1"/>
        </a:solidFill>
        <a:latin typeface="Arial" charset="0"/>
        <a:ea typeface="ＭＳ Ｐゴシック" pitchFamily="-65" charset="-128"/>
        <a:cs typeface="+mn-cs"/>
      </a:defRPr>
    </a:lvl8pPr>
    <a:lvl9pPr marL="3657600" algn="l" defTabSz="914400" rtl="0" eaLnBrk="1" latinLnBrk="0" hangingPunct="1">
      <a:defRPr kern="1200">
        <a:solidFill>
          <a:schemeClr val="tx1"/>
        </a:solidFill>
        <a:latin typeface="Arial" charset="0"/>
        <a:ea typeface="ＭＳ Ｐゴシック" pitchFamily="-65"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960">
          <p15:clr>
            <a:srgbClr val="A4A3A4"/>
          </p15:clr>
        </p15:guide>
        <p15:guide id="3" orient="horz" pos="240">
          <p15:clr>
            <a:srgbClr val="A4A3A4"/>
          </p15:clr>
        </p15:guide>
        <p15:guide id="4" pos="2880">
          <p15:clr>
            <a:srgbClr val="A4A3A4"/>
          </p15:clr>
        </p15:guide>
        <p15:guide id="5"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leich, Nicholas" initials="BN" lastIdx="1" clrIdx="0">
    <p:extLst>
      <p:ext uri="{19B8F6BF-5375-455C-9EA6-DF929625EA0E}">
        <p15:presenceInfo xmlns:p15="http://schemas.microsoft.com/office/powerpoint/2012/main" userId="S-1-5-21-2844929807-1687724802-988633214-1858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0079C1"/>
    <a:srgbClr val="0959A5"/>
    <a:srgbClr val="2405A9"/>
    <a:srgbClr val="FF0000"/>
    <a:srgbClr val="E37C00"/>
    <a:srgbClr val="A5ACB0"/>
    <a:srgbClr val="5A8E22"/>
    <a:srgbClr val="7D3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7" autoAdjust="0"/>
    <p:restoredTop sz="71327" autoAdjust="0"/>
  </p:normalViewPr>
  <p:slideViewPr>
    <p:cSldViewPr>
      <p:cViewPr varScale="1">
        <p:scale>
          <a:sx n="79" d="100"/>
          <a:sy n="79" d="100"/>
        </p:scale>
        <p:origin x="2664" y="90"/>
      </p:cViewPr>
      <p:guideLst>
        <p:guide orient="horz" pos="2160"/>
        <p:guide orient="horz" pos="960"/>
        <p:guide orient="horz" pos="240"/>
        <p:guide pos="2880"/>
        <p:guide pos="288"/>
      </p:guideLst>
    </p:cSldViewPr>
  </p:slideViewPr>
  <p:outlineViewPr>
    <p:cViewPr>
      <p:scale>
        <a:sx n="33" d="100"/>
        <a:sy n="33" d="100"/>
      </p:scale>
      <p:origin x="0" y="6114"/>
    </p:cViewPr>
  </p:outlineViewPr>
  <p:notesTextViewPr>
    <p:cViewPr>
      <p:scale>
        <a:sx n="100" d="100"/>
        <a:sy n="100" d="100"/>
      </p:scale>
      <p:origin x="0" y="0"/>
    </p:cViewPr>
  </p:notesTextViewPr>
  <p:sorterViewPr>
    <p:cViewPr>
      <p:scale>
        <a:sx n="100" d="100"/>
        <a:sy n="100" d="100"/>
      </p:scale>
      <p:origin x="0" y="2604"/>
    </p:cViewPr>
  </p:sorterViewPr>
  <p:notesViewPr>
    <p:cSldViewPr>
      <p:cViewPr>
        <p:scale>
          <a:sx n="105" d="100"/>
          <a:sy n="105" d="100"/>
        </p:scale>
        <p:origin x="-1243" y="192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nicholas.bleich\AppData\Local\Microsoft\Windows\Temporary%20Internet%20Files\Content.Outlook\0MYRQ68B\Edrive_Sales_Aug15.xls" TargetMode="Externa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Sarah.Olexsak\AppData\Local\Microsoft\Windows\Temporary%20Internet%20Files\Content.Outlook\O1S4EY0L\Edrive_Sales_May%2015%20new%20plots%2020150624.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Sarah.Olexsak\AppData\Local\Microsoft\Windows\Temporary%20Internet%20Files\Content.Outlook\O1S4EY0L\Edrive_Sales_May%2015%20new%20plots%2020150624.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Sarah.Olexsak\AppData\Local\Microsoft\Windows\Temporary%20Internet%20Files\Content.Outlook\O1S4EY0L\Edrive_Sales_May%2015%20new%20plots%2020150624.xl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Sarah.Olexsak\AppData\Local\Microsoft\Windows\Temporary%20Internet%20Files\Content.Outlook\O1S4EY0L\Edrive_Sales_May%2015%20new%20plots%2020150624.xl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nicholas.bleich\AppData\Local\Microsoft\Windows\Temporary%20Internet%20Files\Content.Outlook\0MYRQ68B\Edrive_Sales_Aug15.xls"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8790463692038"/>
          <c:y val="6.2533333333333344E-2"/>
          <c:w val="0.86144761592300978"/>
          <c:h val="0.84261391076115488"/>
        </c:manualLayout>
      </c:layout>
      <c:barChart>
        <c:barDir val="col"/>
        <c:grouping val="stacked"/>
        <c:varyColors val="0"/>
        <c:ser>
          <c:idx val="0"/>
          <c:order val="0"/>
          <c:tx>
            <c:v>BEV, PHEV &amp; EREV December 2010 through prior month</c:v>
          </c:tx>
          <c:spPr>
            <a:solidFill>
              <a:schemeClr val="accent3"/>
            </a:solidFill>
          </c:spPr>
          <c:invertIfNegative val="0"/>
          <c:cat>
            <c:numRef>
              <c:f>PHEV_and_AEV!$A$3:$A$59</c:f>
              <c:numCache>
                <c:formatCode>mmm\-yy</c:formatCode>
                <c:ptCount val="57"/>
                <c:pt idx="0">
                  <c:v>40513</c:v>
                </c:pt>
                <c:pt idx="1">
                  <c:v>40544</c:v>
                </c:pt>
                <c:pt idx="2">
                  <c:v>40575</c:v>
                </c:pt>
                <c:pt idx="3">
                  <c:v>40603</c:v>
                </c:pt>
                <c:pt idx="4">
                  <c:v>40634</c:v>
                </c:pt>
                <c:pt idx="5">
                  <c:v>40664</c:v>
                </c:pt>
                <c:pt idx="6">
                  <c:v>40695</c:v>
                </c:pt>
                <c:pt idx="7">
                  <c:v>40725</c:v>
                </c:pt>
                <c:pt idx="8">
                  <c:v>40756</c:v>
                </c:pt>
                <c:pt idx="9">
                  <c:v>40787</c:v>
                </c:pt>
                <c:pt idx="10">
                  <c:v>40817</c:v>
                </c:pt>
                <c:pt idx="11">
                  <c:v>40848</c:v>
                </c:pt>
                <c:pt idx="12">
                  <c:v>40878</c:v>
                </c:pt>
                <c:pt idx="13">
                  <c:v>40909</c:v>
                </c:pt>
                <c:pt idx="14">
                  <c:v>40940</c:v>
                </c:pt>
                <c:pt idx="15">
                  <c:v>40969</c:v>
                </c:pt>
                <c:pt idx="16">
                  <c:v>41000</c:v>
                </c:pt>
                <c:pt idx="17">
                  <c:v>41030</c:v>
                </c:pt>
                <c:pt idx="18">
                  <c:v>41061</c:v>
                </c:pt>
                <c:pt idx="19">
                  <c:v>41091</c:v>
                </c:pt>
                <c:pt idx="20">
                  <c:v>41122</c:v>
                </c:pt>
                <c:pt idx="21">
                  <c:v>41153</c:v>
                </c:pt>
                <c:pt idx="22">
                  <c:v>41183</c:v>
                </c:pt>
                <c:pt idx="23">
                  <c:v>41214</c:v>
                </c:pt>
                <c:pt idx="24">
                  <c:v>41244</c:v>
                </c:pt>
                <c:pt idx="25">
                  <c:v>41275</c:v>
                </c:pt>
                <c:pt idx="26">
                  <c:v>41306</c:v>
                </c:pt>
                <c:pt idx="27">
                  <c:v>41334</c:v>
                </c:pt>
                <c:pt idx="28">
                  <c:v>41365</c:v>
                </c:pt>
                <c:pt idx="29">
                  <c:v>41395</c:v>
                </c:pt>
                <c:pt idx="30">
                  <c:v>41426</c:v>
                </c:pt>
                <c:pt idx="31">
                  <c:v>41456</c:v>
                </c:pt>
                <c:pt idx="32">
                  <c:v>41487</c:v>
                </c:pt>
                <c:pt idx="33">
                  <c:v>41518</c:v>
                </c:pt>
                <c:pt idx="34">
                  <c:v>41548</c:v>
                </c:pt>
                <c:pt idx="35">
                  <c:v>41579</c:v>
                </c:pt>
                <c:pt idx="36">
                  <c:v>41609</c:v>
                </c:pt>
                <c:pt idx="37">
                  <c:v>41640</c:v>
                </c:pt>
                <c:pt idx="38">
                  <c:v>41671</c:v>
                </c:pt>
                <c:pt idx="39">
                  <c:v>41699</c:v>
                </c:pt>
                <c:pt idx="40">
                  <c:v>41730</c:v>
                </c:pt>
                <c:pt idx="41">
                  <c:v>41760</c:v>
                </c:pt>
                <c:pt idx="42">
                  <c:v>41791</c:v>
                </c:pt>
                <c:pt idx="43">
                  <c:v>41821</c:v>
                </c:pt>
                <c:pt idx="44">
                  <c:v>41852</c:v>
                </c:pt>
                <c:pt idx="45">
                  <c:v>41883</c:v>
                </c:pt>
                <c:pt idx="46">
                  <c:v>41913</c:v>
                </c:pt>
                <c:pt idx="47">
                  <c:v>41944</c:v>
                </c:pt>
                <c:pt idx="48">
                  <c:v>41974</c:v>
                </c:pt>
                <c:pt idx="49">
                  <c:v>42005</c:v>
                </c:pt>
                <c:pt idx="50">
                  <c:v>42036</c:v>
                </c:pt>
                <c:pt idx="51">
                  <c:v>42064</c:v>
                </c:pt>
                <c:pt idx="52">
                  <c:v>42095</c:v>
                </c:pt>
                <c:pt idx="53">
                  <c:v>42125</c:v>
                </c:pt>
                <c:pt idx="54">
                  <c:v>42156</c:v>
                </c:pt>
                <c:pt idx="55">
                  <c:v>42186</c:v>
                </c:pt>
                <c:pt idx="56">
                  <c:v>42217</c:v>
                </c:pt>
              </c:numCache>
            </c:numRef>
          </c:cat>
          <c:val>
            <c:numRef>
              <c:f>PHEV_and_AEV!$AD$3:$AD$59</c:f>
              <c:numCache>
                <c:formatCode>#,##0</c:formatCode>
                <c:ptCount val="57"/>
                <c:pt idx="0">
                  <c:v>345</c:v>
                </c:pt>
                <c:pt idx="1">
                  <c:v>769</c:v>
                </c:pt>
                <c:pt idx="2">
                  <c:v>1133</c:v>
                </c:pt>
                <c:pt idx="3">
                  <c:v>2039</c:v>
                </c:pt>
                <c:pt idx="4">
                  <c:v>3105</c:v>
                </c:pt>
                <c:pt idx="5">
                  <c:v>4736</c:v>
                </c:pt>
                <c:pt idx="6">
                  <c:v>7005</c:v>
                </c:pt>
                <c:pt idx="7">
                  <c:v>8062</c:v>
                </c:pt>
                <c:pt idx="8">
                  <c:v>9727</c:v>
                </c:pt>
                <c:pt idx="9">
                  <c:v>11481</c:v>
                </c:pt>
                <c:pt idx="10">
                  <c:v>13455</c:v>
                </c:pt>
                <c:pt idx="11">
                  <c:v>15367</c:v>
                </c:pt>
                <c:pt idx="12">
                  <c:v>18108</c:v>
                </c:pt>
                <c:pt idx="13">
                  <c:v>19535</c:v>
                </c:pt>
                <c:pt idx="14">
                  <c:v>21197</c:v>
                </c:pt>
                <c:pt idx="15">
                  <c:v>25358</c:v>
                </c:pt>
                <c:pt idx="16">
                  <c:v>28953</c:v>
                </c:pt>
                <c:pt idx="17">
                  <c:v>32331</c:v>
                </c:pt>
                <c:pt idx="18">
                  <c:v>35649</c:v>
                </c:pt>
                <c:pt idx="19">
                  <c:v>38665</c:v>
                </c:pt>
                <c:pt idx="20">
                  <c:v>43409</c:v>
                </c:pt>
                <c:pt idx="21">
                  <c:v>49218</c:v>
                </c:pt>
                <c:pt idx="22">
                  <c:v>56450</c:v>
                </c:pt>
                <c:pt idx="23">
                  <c:v>63608</c:v>
                </c:pt>
                <c:pt idx="24">
                  <c:v>71277</c:v>
                </c:pt>
                <c:pt idx="25">
                  <c:v>76003</c:v>
                </c:pt>
                <c:pt idx="26">
                  <c:v>81458</c:v>
                </c:pt>
                <c:pt idx="27">
                  <c:v>89090</c:v>
                </c:pt>
                <c:pt idx="28">
                  <c:v>96228</c:v>
                </c:pt>
                <c:pt idx="29">
                  <c:v>103982</c:v>
                </c:pt>
                <c:pt idx="30">
                  <c:v>112724</c:v>
                </c:pt>
                <c:pt idx="31">
                  <c:v>120166</c:v>
                </c:pt>
                <c:pt idx="32">
                  <c:v>131529</c:v>
                </c:pt>
                <c:pt idx="33">
                  <c:v>139656</c:v>
                </c:pt>
                <c:pt idx="34">
                  <c:v>149756</c:v>
                </c:pt>
                <c:pt idx="35">
                  <c:v>158589</c:v>
                </c:pt>
                <c:pt idx="36">
                  <c:v>168379</c:v>
                </c:pt>
                <c:pt idx="37">
                  <c:v>174284</c:v>
                </c:pt>
                <c:pt idx="38">
                  <c:v>181329</c:v>
                </c:pt>
                <c:pt idx="39">
                  <c:v>190501</c:v>
                </c:pt>
                <c:pt idx="40">
                  <c:v>199406</c:v>
                </c:pt>
                <c:pt idx="41">
                  <c:v>211859</c:v>
                </c:pt>
                <c:pt idx="42">
                  <c:v>223352</c:v>
                </c:pt>
                <c:pt idx="43">
                  <c:v>234785</c:v>
                </c:pt>
                <c:pt idx="44">
                  <c:v>247188</c:v>
                </c:pt>
                <c:pt idx="45">
                  <c:v>256528</c:v>
                </c:pt>
                <c:pt idx="46">
                  <c:v>266190</c:v>
                </c:pt>
                <c:pt idx="47">
                  <c:v>275975</c:v>
                </c:pt>
                <c:pt idx="48">
                  <c:v>287261</c:v>
                </c:pt>
                <c:pt idx="49">
                  <c:v>293351</c:v>
                </c:pt>
                <c:pt idx="50">
                  <c:v>300375</c:v>
                </c:pt>
                <c:pt idx="51">
                  <c:v>309110</c:v>
                </c:pt>
                <c:pt idx="52">
                  <c:v>318109</c:v>
                </c:pt>
                <c:pt idx="53">
                  <c:v>329582</c:v>
                </c:pt>
                <c:pt idx="54">
                  <c:v>339966</c:v>
                </c:pt>
                <c:pt idx="55">
                  <c:v>348945</c:v>
                </c:pt>
                <c:pt idx="56">
                  <c:v>357951</c:v>
                </c:pt>
              </c:numCache>
            </c:numRef>
          </c:val>
        </c:ser>
        <c:ser>
          <c:idx val="1"/>
          <c:order val="1"/>
          <c:tx>
            <c:v>New Sales during current month</c:v>
          </c:tx>
          <c:spPr>
            <a:solidFill>
              <a:schemeClr val="accent2"/>
            </a:solidFill>
          </c:spPr>
          <c:invertIfNegative val="0"/>
          <c:cat>
            <c:numRef>
              <c:f>PHEV_and_AEV!$A$3:$A$59</c:f>
              <c:numCache>
                <c:formatCode>mmm\-yy</c:formatCode>
                <c:ptCount val="57"/>
                <c:pt idx="0">
                  <c:v>40513</c:v>
                </c:pt>
                <c:pt idx="1">
                  <c:v>40544</c:v>
                </c:pt>
                <c:pt idx="2">
                  <c:v>40575</c:v>
                </c:pt>
                <c:pt idx="3">
                  <c:v>40603</c:v>
                </c:pt>
                <c:pt idx="4">
                  <c:v>40634</c:v>
                </c:pt>
                <c:pt idx="5">
                  <c:v>40664</c:v>
                </c:pt>
                <c:pt idx="6">
                  <c:v>40695</c:v>
                </c:pt>
                <c:pt idx="7">
                  <c:v>40725</c:v>
                </c:pt>
                <c:pt idx="8">
                  <c:v>40756</c:v>
                </c:pt>
                <c:pt idx="9">
                  <c:v>40787</c:v>
                </c:pt>
                <c:pt idx="10">
                  <c:v>40817</c:v>
                </c:pt>
                <c:pt idx="11">
                  <c:v>40848</c:v>
                </c:pt>
                <c:pt idx="12">
                  <c:v>40878</c:v>
                </c:pt>
                <c:pt idx="13">
                  <c:v>40909</c:v>
                </c:pt>
                <c:pt idx="14">
                  <c:v>40940</c:v>
                </c:pt>
                <c:pt idx="15">
                  <c:v>40969</c:v>
                </c:pt>
                <c:pt idx="16">
                  <c:v>41000</c:v>
                </c:pt>
                <c:pt idx="17">
                  <c:v>41030</c:v>
                </c:pt>
                <c:pt idx="18">
                  <c:v>41061</c:v>
                </c:pt>
                <c:pt idx="19">
                  <c:v>41091</c:v>
                </c:pt>
                <c:pt idx="20">
                  <c:v>41122</c:v>
                </c:pt>
                <c:pt idx="21">
                  <c:v>41153</c:v>
                </c:pt>
                <c:pt idx="22">
                  <c:v>41183</c:v>
                </c:pt>
                <c:pt idx="23">
                  <c:v>41214</c:v>
                </c:pt>
                <c:pt idx="24">
                  <c:v>41244</c:v>
                </c:pt>
                <c:pt idx="25">
                  <c:v>41275</c:v>
                </c:pt>
                <c:pt idx="26">
                  <c:v>41306</c:v>
                </c:pt>
                <c:pt idx="27">
                  <c:v>41334</c:v>
                </c:pt>
                <c:pt idx="28">
                  <c:v>41365</c:v>
                </c:pt>
                <c:pt idx="29">
                  <c:v>41395</c:v>
                </c:pt>
                <c:pt idx="30">
                  <c:v>41426</c:v>
                </c:pt>
                <c:pt idx="31">
                  <c:v>41456</c:v>
                </c:pt>
                <c:pt idx="32">
                  <c:v>41487</c:v>
                </c:pt>
                <c:pt idx="33">
                  <c:v>41518</c:v>
                </c:pt>
                <c:pt idx="34">
                  <c:v>41548</c:v>
                </c:pt>
                <c:pt idx="35">
                  <c:v>41579</c:v>
                </c:pt>
                <c:pt idx="36">
                  <c:v>41609</c:v>
                </c:pt>
                <c:pt idx="37">
                  <c:v>41640</c:v>
                </c:pt>
                <c:pt idx="38">
                  <c:v>41671</c:v>
                </c:pt>
                <c:pt idx="39">
                  <c:v>41699</c:v>
                </c:pt>
                <c:pt idx="40">
                  <c:v>41730</c:v>
                </c:pt>
                <c:pt idx="41">
                  <c:v>41760</c:v>
                </c:pt>
                <c:pt idx="42">
                  <c:v>41791</c:v>
                </c:pt>
                <c:pt idx="43">
                  <c:v>41821</c:v>
                </c:pt>
                <c:pt idx="44">
                  <c:v>41852</c:v>
                </c:pt>
                <c:pt idx="45">
                  <c:v>41883</c:v>
                </c:pt>
                <c:pt idx="46">
                  <c:v>41913</c:v>
                </c:pt>
                <c:pt idx="47">
                  <c:v>41944</c:v>
                </c:pt>
                <c:pt idx="48">
                  <c:v>41974</c:v>
                </c:pt>
                <c:pt idx="49">
                  <c:v>42005</c:v>
                </c:pt>
                <c:pt idx="50">
                  <c:v>42036</c:v>
                </c:pt>
                <c:pt idx="51">
                  <c:v>42064</c:v>
                </c:pt>
                <c:pt idx="52">
                  <c:v>42095</c:v>
                </c:pt>
                <c:pt idx="53">
                  <c:v>42125</c:v>
                </c:pt>
                <c:pt idx="54">
                  <c:v>42156</c:v>
                </c:pt>
                <c:pt idx="55">
                  <c:v>42186</c:v>
                </c:pt>
                <c:pt idx="56">
                  <c:v>42217</c:v>
                </c:pt>
              </c:numCache>
            </c:numRef>
          </c:cat>
          <c:val>
            <c:numRef>
              <c:f>PHEV_and_AEV!$AA$3:$AA$59</c:f>
              <c:numCache>
                <c:formatCode>#,##0</c:formatCode>
                <c:ptCount val="57"/>
                <c:pt idx="0">
                  <c:v>345</c:v>
                </c:pt>
                <c:pt idx="1">
                  <c:v>424</c:v>
                </c:pt>
                <c:pt idx="2">
                  <c:v>364</c:v>
                </c:pt>
                <c:pt idx="3">
                  <c:v>906</c:v>
                </c:pt>
                <c:pt idx="4">
                  <c:v>1066</c:v>
                </c:pt>
                <c:pt idx="5">
                  <c:v>1631</c:v>
                </c:pt>
                <c:pt idx="6">
                  <c:v>2269</c:v>
                </c:pt>
                <c:pt idx="7">
                  <c:v>1057</c:v>
                </c:pt>
                <c:pt idx="8">
                  <c:v>1665</c:v>
                </c:pt>
                <c:pt idx="9">
                  <c:v>1754</c:v>
                </c:pt>
                <c:pt idx="10">
                  <c:v>1974</c:v>
                </c:pt>
                <c:pt idx="11">
                  <c:v>1912</c:v>
                </c:pt>
                <c:pt idx="12">
                  <c:v>2741</c:v>
                </c:pt>
                <c:pt idx="13">
                  <c:v>1427</c:v>
                </c:pt>
                <c:pt idx="14">
                  <c:v>1662</c:v>
                </c:pt>
                <c:pt idx="15">
                  <c:v>4161</c:v>
                </c:pt>
                <c:pt idx="16">
                  <c:v>3595</c:v>
                </c:pt>
                <c:pt idx="17">
                  <c:v>3378</c:v>
                </c:pt>
                <c:pt idx="18">
                  <c:v>3318</c:v>
                </c:pt>
                <c:pt idx="19">
                  <c:v>3016</c:v>
                </c:pt>
                <c:pt idx="20">
                  <c:v>4744</c:v>
                </c:pt>
                <c:pt idx="21">
                  <c:v>5809</c:v>
                </c:pt>
                <c:pt idx="22">
                  <c:v>7232</c:v>
                </c:pt>
                <c:pt idx="23">
                  <c:v>7158</c:v>
                </c:pt>
                <c:pt idx="24">
                  <c:v>7669</c:v>
                </c:pt>
                <c:pt idx="25">
                  <c:v>4726</c:v>
                </c:pt>
                <c:pt idx="26">
                  <c:v>5455</c:v>
                </c:pt>
                <c:pt idx="27">
                  <c:v>7632</c:v>
                </c:pt>
                <c:pt idx="28">
                  <c:v>7138</c:v>
                </c:pt>
                <c:pt idx="29">
                  <c:v>7754</c:v>
                </c:pt>
                <c:pt idx="30">
                  <c:v>8742</c:v>
                </c:pt>
                <c:pt idx="31">
                  <c:v>7442</c:v>
                </c:pt>
                <c:pt idx="32">
                  <c:v>11363</c:v>
                </c:pt>
                <c:pt idx="33">
                  <c:v>8127</c:v>
                </c:pt>
                <c:pt idx="34">
                  <c:v>10100</c:v>
                </c:pt>
                <c:pt idx="35">
                  <c:v>8833</c:v>
                </c:pt>
                <c:pt idx="36">
                  <c:v>9790</c:v>
                </c:pt>
                <c:pt idx="37">
                  <c:v>5905</c:v>
                </c:pt>
                <c:pt idx="38">
                  <c:v>7045</c:v>
                </c:pt>
                <c:pt idx="39">
                  <c:v>9172</c:v>
                </c:pt>
                <c:pt idx="40">
                  <c:v>8905</c:v>
                </c:pt>
                <c:pt idx="41">
                  <c:v>12453</c:v>
                </c:pt>
                <c:pt idx="42">
                  <c:v>11493</c:v>
                </c:pt>
                <c:pt idx="43">
                  <c:v>11433</c:v>
                </c:pt>
                <c:pt idx="44">
                  <c:v>12403</c:v>
                </c:pt>
                <c:pt idx="45">
                  <c:v>9340</c:v>
                </c:pt>
                <c:pt idx="46">
                  <c:v>9662</c:v>
                </c:pt>
                <c:pt idx="47">
                  <c:v>9785</c:v>
                </c:pt>
                <c:pt idx="48">
                  <c:v>11286</c:v>
                </c:pt>
                <c:pt idx="49">
                  <c:v>6090</c:v>
                </c:pt>
                <c:pt idx="50">
                  <c:v>7024</c:v>
                </c:pt>
                <c:pt idx="51">
                  <c:v>8735</c:v>
                </c:pt>
                <c:pt idx="52">
                  <c:v>8999</c:v>
                </c:pt>
                <c:pt idx="53">
                  <c:v>11473</c:v>
                </c:pt>
                <c:pt idx="54">
                  <c:v>10384</c:v>
                </c:pt>
                <c:pt idx="55">
                  <c:v>8979</c:v>
                </c:pt>
                <c:pt idx="56">
                  <c:v>9006</c:v>
                </c:pt>
              </c:numCache>
            </c:numRef>
          </c:val>
        </c:ser>
        <c:dLbls>
          <c:showLegendKey val="0"/>
          <c:showVal val="0"/>
          <c:showCatName val="0"/>
          <c:showSerName val="0"/>
          <c:showPercent val="0"/>
          <c:showBubbleSize val="0"/>
        </c:dLbls>
        <c:gapWidth val="70"/>
        <c:overlap val="100"/>
        <c:axId val="128208856"/>
        <c:axId val="128318544"/>
      </c:barChart>
      <c:dateAx>
        <c:axId val="128208856"/>
        <c:scaling>
          <c:orientation val="minMax"/>
        </c:scaling>
        <c:delete val="0"/>
        <c:axPos val="b"/>
        <c:numFmt formatCode="mmm\-yy" sourceLinked="0"/>
        <c:majorTickMark val="out"/>
        <c:minorTickMark val="none"/>
        <c:tickLblPos val="nextTo"/>
        <c:txPr>
          <a:bodyPr rot="0" vert="horz"/>
          <a:lstStyle/>
          <a:p>
            <a:pPr>
              <a:defRPr sz="1400"/>
            </a:pPr>
            <a:endParaRPr lang="en-US"/>
          </a:p>
        </c:txPr>
        <c:crossAx val="128318544"/>
        <c:crosses val="autoZero"/>
        <c:auto val="1"/>
        <c:lblOffset val="100"/>
        <c:baseTimeUnit val="months"/>
        <c:majorUnit val="6"/>
        <c:majorTimeUnit val="months"/>
      </c:dateAx>
      <c:valAx>
        <c:axId val="128318544"/>
        <c:scaling>
          <c:orientation val="minMax"/>
        </c:scaling>
        <c:delete val="0"/>
        <c:axPos val="l"/>
        <c:majorGridlines>
          <c:spPr>
            <a:ln>
              <a:solidFill>
                <a:schemeClr val="bg1">
                  <a:lumMod val="85000"/>
                </a:schemeClr>
              </a:solidFill>
            </a:ln>
          </c:spPr>
        </c:majorGridlines>
        <c:title>
          <c:tx>
            <c:rich>
              <a:bodyPr/>
              <a:lstStyle/>
              <a:p>
                <a:pPr>
                  <a:defRPr sz="1600" b="1"/>
                </a:pPr>
                <a:r>
                  <a:rPr lang="en-US" sz="1600" b="1" dirty="0"/>
                  <a:t>U.S. </a:t>
                </a:r>
                <a:r>
                  <a:rPr lang="en-US" sz="1600" b="1" dirty="0" smtClean="0"/>
                  <a:t>PEV Sales</a:t>
                </a:r>
                <a:endParaRPr lang="en-US" sz="1600" b="1" dirty="0"/>
              </a:p>
            </c:rich>
          </c:tx>
          <c:layout>
            <c:manualLayout>
              <c:xMode val="edge"/>
              <c:yMode val="edge"/>
              <c:x val="2.6093613298337707E-3"/>
              <c:y val="0.33315207847604406"/>
            </c:manualLayout>
          </c:layout>
          <c:overlay val="0"/>
        </c:title>
        <c:numFmt formatCode="#,##0" sourceLinked="0"/>
        <c:majorTickMark val="out"/>
        <c:minorTickMark val="in"/>
        <c:tickLblPos val="nextTo"/>
        <c:txPr>
          <a:bodyPr rot="0" vert="horz"/>
          <a:lstStyle/>
          <a:p>
            <a:pPr>
              <a:defRPr sz="1400"/>
            </a:pPr>
            <a:endParaRPr lang="en-US"/>
          </a:p>
        </c:txPr>
        <c:crossAx val="128208856"/>
        <c:crosses val="autoZero"/>
        <c:crossBetween val="between"/>
        <c:majorUnit val="50000"/>
        <c:minorUnit val="5000"/>
      </c:valAx>
    </c:plotArea>
    <c:legend>
      <c:legendPos val="r"/>
      <c:legendEntry>
        <c:idx val="0"/>
        <c:txPr>
          <a:bodyPr/>
          <a:lstStyle/>
          <a:p>
            <a:pPr>
              <a:defRPr sz="1400"/>
            </a:pPr>
            <a:endParaRPr lang="en-US"/>
          </a:p>
        </c:txPr>
      </c:legendEntry>
      <c:legendEntry>
        <c:idx val="1"/>
        <c:txPr>
          <a:bodyPr/>
          <a:lstStyle/>
          <a:p>
            <a:pPr>
              <a:defRPr sz="1400"/>
            </a:pPr>
            <a:endParaRPr lang="en-US"/>
          </a:p>
        </c:txPr>
      </c:legendEntry>
      <c:layout>
        <c:manualLayout>
          <c:xMode val="edge"/>
          <c:yMode val="edge"/>
          <c:x val="0.12447462817147857"/>
          <c:y val="6.8459056702059581E-2"/>
          <c:w val="0.57491513560804897"/>
          <c:h val="9.8909872726659631E-2"/>
        </c:manualLayout>
      </c:layout>
      <c:overlay val="1"/>
      <c:spPr>
        <a:noFill/>
      </c:spPr>
      <c:txPr>
        <a:bodyPr/>
        <a:lstStyle/>
        <a:p>
          <a:pPr>
            <a:defRPr sz="1400"/>
          </a:pPr>
          <a:endParaRPr lang="en-US"/>
        </a:p>
      </c:txPr>
    </c:legend>
    <c:plotVisOnly val="1"/>
    <c:dispBlanksAs val="gap"/>
    <c:showDLblsOverMax val="0"/>
  </c:chart>
  <c:spPr>
    <a:ln>
      <a:noFill/>
    </a:ln>
  </c:spPr>
  <c:txPr>
    <a:bodyPr/>
    <a:lstStyle/>
    <a:p>
      <a:pPr>
        <a:defRPr sz="1000" b="0" i="0" u="none" strike="noStrike" baseline="0">
          <a:solidFill>
            <a:srgbClr val="000000"/>
          </a:solidFill>
          <a:latin typeface="Arial" panose="020B0604020202020204" pitchFamily="34" charset="0"/>
          <a:ea typeface="Calibri"/>
          <a:cs typeface="Arial" panose="020B0604020202020204" pitchFamily="34"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2.6388890000000002E-2</c:v>
                </c:pt>
                <c:pt idx="1">
                  <c:v>0.97361111000000011</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64676284153355323"/>
          <c:y val="0.29782017897369129"/>
          <c:w val="0.20829340163637597"/>
          <c:h val="0.53788982577965161"/>
        </c:manualLayout>
      </c:layout>
      <c:pieChart>
        <c:varyColors val="1"/>
        <c:ser>
          <c:idx val="0"/>
          <c:order val="0"/>
          <c:tx>
            <c:strRef>
              <c:f>'PEV Annual Pies'!$A$9</c:f>
              <c:strCache>
                <c:ptCount val="1"/>
                <c:pt idx="0">
                  <c:v>2014</c:v>
                </c:pt>
              </c:strCache>
            </c:strRef>
          </c:tx>
          <c:spPr>
            <a:ln>
              <a:noFill/>
            </a:ln>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spPr>
              <a:solidFill>
                <a:schemeClr val="bg1">
                  <a:lumMod val="65000"/>
                </a:schemeClr>
              </a:solidFill>
              <a:ln>
                <a:noFill/>
              </a:ln>
              <a:effectLst/>
            </c:spPr>
          </c:dPt>
          <c:cat>
            <c:strRef>
              <c:f>'PEV Annual Pies'!$B$8:$I$8</c:f>
              <c:strCache>
                <c:ptCount val="8"/>
                <c:pt idx="0">
                  <c:v>Leaf</c:v>
                </c:pt>
                <c:pt idx="1">
                  <c:v>Volt</c:v>
                </c:pt>
                <c:pt idx="2">
                  <c:v>Tesla Model S*</c:v>
                </c:pt>
                <c:pt idx="3">
                  <c:v>Prius PHEV</c:v>
                </c:pt>
                <c:pt idx="4">
                  <c:v>Ford Fusion Energi</c:v>
                </c:pt>
                <c:pt idx="5">
                  <c:v>Ford C-Max Energi</c:v>
                </c:pt>
                <c:pt idx="6">
                  <c:v>BMW i3</c:v>
                </c:pt>
                <c:pt idx="7">
                  <c:v>Others</c:v>
                </c:pt>
              </c:strCache>
            </c:strRef>
          </c:cat>
          <c:val>
            <c:numRef>
              <c:f>'PEV Annual Pies'!$B$9:$I$9</c:f>
              <c:numCache>
                <c:formatCode>#,##0</c:formatCode>
                <c:ptCount val="8"/>
                <c:pt idx="0">
                  <c:v>30200</c:v>
                </c:pt>
                <c:pt idx="1">
                  <c:v>18805</c:v>
                </c:pt>
                <c:pt idx="2">
                  <c:v>16750</c:v>
                </c:pt>
                <c:pt idx="3">
                  <c:v>13264</c:v>
                </c:pt>
                <c:pt idx="4">
                  <c:v>11550</c:v>
                </c:pt>
                <c:pt idx="5">
                  <c:v>8433</c:v>
                </c:pt>
                <c:pt idx="6">
                  <c:v>6092</c:v>
                </c:pt>
                <c:pt idx="7">
                  <c:v>13788</c:v>
                </c:pt>
              </c:numCache>
            </c:numRef>
          </c:val>
        </c:ser>
        <c:dLbls>
          <c:showLegendKey val="0"/>
          <c:showVal val="0"/>
          <c:showCatName val="0"/>
          <c:showSerName val="0"/>
          <c:showPercent val="0"/>
          <c:showBubbleSize val="0"/>
          <c:showLeaderLines val="1"/>
        </c:dLbls>
        <c:firstSliceAng val="0"/>
      </c:pieChart>
      <c:spPr>
        <a:noFill/>
        <a:ln w="25400">
          <a:noFill/>
        </a:ln>
      </c:spPr>
    </c:plotArea>
    <c:legend>
      <c:legendPos val="l"/>
      <c:layout>
        <c:manualLayout>
          <c:xMode val="edge"/>
          <c:yMode val="edge"/>
          <c:x val="3.9175145524775523E-2"/>
          <c:y val="1.2475315869493039E-3"/>
          <c:w val="0.28549976211045841"/>
          <c:h val="0.90720274190447892"/>
        </c:manualLayout>
      </c:layout>
      <c:overlay val="0"/>
      <c:spPr>
        <a:ln w="73025" cap="rnd" cmpd="sng">
          <a:solidFill>
            <a:schemeClr val="accent3"/>
          </a:solidFill>
        </a:ln>
      </c:spPr>
      <c:txPr>
        <a:bodyPr/>
        <a:lstStyle/>
        <a:p>
          <a:pPr>
            <a:defRPr sz="2000">
              <a:solidFill>
                <a:srgbClr val="00B0F0"/>
              </a:solidFill>
            </a:defRPr>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tx>
            <c:strRef>
              <c:f>'PEV Annual Pies'!$A$3</c:f>
              <c:strCache>
                <c:ptCount val="1"/>
                <c:pt idx="0">
                  <c:v>2011</c:v>
                </c:pt>
              </c:strCache>
            </c:strRef>
          </c:tx>
          <c:spPr>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spPr>
              <a:solidFill>
                <a:schemeClr val="bg1">
                  <a:lumMod val="65000"/>
                </a:schemeClr>
              </a:solidFill>
              <a:effectLst/>
            </c:spPr>
          </c:dPt>
          <c:cat>
            <c:strRef>
              <c:f>'PEV Annual Pies'!$B$2:$I$2</c:f>
              <c:strCache>
                <c:ptCount val="8"/>
                <c:pt idx="0">
                  <c:v>Leaf</c:v>
                </c:pt>
                <c:pt idx="1">
                  <c:v>Volt</c:v>
                </c:pt>
                <c:pt idx="2">
                  <c:v>Tesla Model S*</c:v>
                </c:pt>
                <c:pt idx="3">
                  <c:v>Prius PHEV</c:v>
                </c:pt>
                <c:pt idx="4">
                  <c:v>Ford Fusion Energi</c:v>
                </c:pt>
                <c:pt idx="5">
                  <c:v>Ford C-Max Energi</c:v>
                </c:pt>
                <c:pt idx="6">
                  <c:v>BMW i3</c:v>
                </c:pt>
                <c:pt idx="7">
                  <c:v>Others</c:v>
                </c:pt>
              </c:strCache>
            </c:strRef>
          </c:cat>
          <c:val>
            <c:numRef>
              <c:f>'PEV Annual Pies'!$B$3:$I$3</c:f>
              <c:numCache>
                <c:formatCode>#,##0</c:formatCode>
                <c:ptCount val="8"/>
                <c:pt idx="0">
                  <c:v>9674</c:v>
                </c:pt>
                <c:pt idx="1">
                  <c:v>7671</c:v>
                </c:pt>
                <c:pt idx="2">
                  <c:v>0</c:v>
                </c:pt>
                <c:pt idx="3">
                  <c:v>0</c:v>
                </c:pt>
                <c:pt idx="4">
                  <c:v>0</c:v>
                </c:pt>
                <c:pt idx="5">
                  <c:v>0</c:v>
                </c:pt>
                <c:pt idx="6">
                  <c:v>0</c:v>
                </c:pt>
                <c:pt idx="7">
                  <c:v>418</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spPr>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tx>
            <c:strRef>
              <c:f>'PEV Annual Pies'!$A$5</c:f>
              <c:strCache>
                <c:ptCount val="1"/>
                <c:pt idx="0">
                  <c:v>2012</c:v>
                </c:pt>
              </c:strCache>
            </c:strRef>
          </c:tx>
          <c:spPr>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spPr>
              <a:solidFill>
                <a:schemeClr val="bg1">
                  <a:lumMod val="65000"/>
                </a:schemeClr>
              </a:solidFill>
              <a:effectLst/>
            </c:spPr>
          </c:dPt>
          <c:cat>
            <c:strRef>
              <c:f>'PEV Annual Pies'!$B$4:$I$4</c:f>
              <c:strCache>
                <c:ptCount val="8"/>
                <c:pt idx="0">
                  <c:v>Leaf</c:v>
                </c:pt>
                <c:pt idx="1">
                  <c:v>Volt</c:v>
                </c:pt>
                <c:pt idx="2">
                  <c:v>Tesla Model S*</c:v>
                </c:pt>
                <c:pt idx="3">
                  <c:v>Prius PHEV</c:v>
                </c:pt>
                <c:pt idx="4">
                  <c:v>Ford Fusion Energi</c:v>
                </c:pt>
                <c:pt idx="5">
                  <c:v>Ford C-Max Energi</c:v>
                </c:pt>
                <c:pt idx="6">
                  <c:v>BMW i3</c:v>
                </c:pt>
                <c:pt idx="7">
                  <c:v>Others</c:v>
                </c:pt>
              </c:strCache>
            </c:strRef>
          </c:cat>
          <c:val>
            <c:numRef>
              <c:f>'PEV Annual Pies'!$B$5:$I$5</c:f>
              <c:numCache>
                <c:formatCode>#,##0</c:formatCode>
                <c:ptCount val="8"/>
                <c:pt idx="0">
                  <c:v>9819</c:v>
                </c:pt>
                <c:pt idx="1">
                  <c:v>23461</c:v>
                </c:pt>
                <c:pt idx="2">
                  <c:v>2400</c:v>
                </c:pt>
                <c:pt idx="3">
                  <c:v>12749</c:v>
                </c:pt>
                <c:pt idx="4">
                  <c:v>0</c:v>
                </c:pt>
                <c:pt idx="5">
                  <c:v>2374</c:v>
                </c:pt>
                <c:pt idx="6">
                  <c:v>0</c:v>
                </c:pt>
                <c:pt idx="7">
                  <c:v>2366</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3.3729053099131844E-2"/>
          <c:y val="2.4863847226085593E-2"/>
          <c:w val="0.9261321421360792"/>
          <c:h val="0.94691680346883156"/>
        </c:manualLayout>
      </c:layout>
      <c:pieChart>
        <c:varyColors val="1"/>
        <c:ser>
          <c:idx val="0"/>
          <c:order val="0"/>
          <c:tx>
            <c:strRef>
              <c:f>'PEV Annual Pies'!$A$7</c:f>
              <c:strCache>
                <c:ptCount val="1"/>
                <c:pt idx="0">
                  <c:v>2013</c:v>
                </c:pt>
              </c:strCache>
            </c:strRef>
          </c:tx>
          <c:spPr>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spPr>
              <a:solidFill>
                <a:schemeClr val="bg1">
                  <a:lumMod val="65000"/>
                </a:schemeClr>
              </a:solidFill>
              <a:effectLst/>
            </c:spPr>
          </c:dPt>
          <c:cat>
            <c:strRef>
              <c:f>'PEV Annual Pies'!$B$6:$I$6</c:f>
              <c:strCache>
                <c:ptCount val="8"/>
                <c:pt idx="0">
                  <c:v>Leaf</c:v>
                </c:pt>
                <c:pt idx="1">
                  <c:v>Volt</c:v>
                </c:pt>
                <c:pt idx="2">
                  <c:v>Tesla Model S*</c:v>
                </c:pt>
                <c:pt idx="3">
                  <c:v>Prius PHEV</c:v>
                </c:pt>
                <c:pt idx="4">
                  <c:v>Ford Fusion Energi</c:v>
                </c:pt>
                <c:pt idx="5">
                  <c:v>Ford C-Max Energi</c:v>
                </c:pt>
                <c:pt idx="6">
                  <c:v>BMW i3</c:v>
                </c:pt>
                <c:pt idx="7">
                  <c:v>Others</c:v>
                </c:pt>
              </c:strCache>
            </c:strRef>
          </c:cat>
          <c:val>
            <c:numRef>
              <c:f>'PEV Annual Pies'!$B$7:$I$7</c:f>
              <c:numCache>
                <c:formatCode>#,##0</c:formatCode>
                <c:ptCount val="8"/>
                <c:pt idx="0">
                  <c:v>22610</c:v>
                </c:pt>
                <c:pt idx="1">
                  <c:v>23094</c:v>
                </c:pt>
                <c:pt idx="2">
                  <c:v>19400</c:v>
                </c:pt>
                <c:pt idx="3">
                  <c:v>12088</c:v>
                </c:pt>
                <c:pt idx="4">
                  <c:v>6089</c:v>
                </c:pt>
                <c:pt idx="5">
                  <c:v>7154</c:v>
                </c:pt>
                <c:pt idx="6">
                  <c:v>0</c:v>
                </c:pt>
                <c:pt idx="7">
                  <c:v>6667</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tx>
            <c:strRef>
              <c:f>'PEV Annual Pies'!$A$9</c:f>
              <c:strCache>
                <c:ptCount val="1"/>
                <c:pt idx="0">
                  <c:v>2014</c:v>
                </c:pt>
              </c:strCache>
            </c:strRef>
          </c:tx>
          <c:spPr>
            <a:effectLst/>
          </c:spPr>
          <c:dPt>
            <c:idx val="0"/>
            <c:bubble3D val="0"/>
          </c:dPt>
          <c:dPt>
            <c:idx val="1"/>
            <c:bubble3D val="0"/>
          </c:dPt>
          <c:dPt>
            <c:idx val="2"/>
            <c:bubble3D val="0"/>
          </c:dPt>
          <c:dPt>
            <c:idx val="3"/>
            <c:bubble3D val="0"/>
          </c:dPt>
          <c:dPt>
            <c:idx val="4"/>
            <c:bubble3D val="0"/>
          </c:dPt>
          <c:dPt>
            <c:idx val="5"/>
            <c:bubble3D val="0"/>
          </c:dPt>
          <c:dPt>
            <c:idx val="6"/>
            <c:bubble3D val="0"/>
          </c:dPt>
          <c:dPt>
            <c:idx val="7"/>
            <c:bubble3D val="0"/>
            <c:spPr>
              <a:solidFill>
                <a:schemeClr val="bg1">
                  <a:lumMod val="65000"/>
                </a:schemeClr>
              </a:solidFill>
              <a:effectLst/>
            </c:spPr>
          </c:dPt>
          <c:cat>
            <c:strRef>
              <c:f>'PEV Annual Pies'!$B$8:$I$8</c:f>
              <c:strCache>
                <c:ptCount val="8"/>
                <c:pt idx="0">
                  <c:v>Leaf</c:v>
                </c:pt>
                <c:pt idx="1">
                  <c:v>Volt</c:v>
                </c:pt>
                <c:pt idx="2">
                  <c:v>Tesla Model S*</c:v>
                </c:pt>
                <c:pt idx="3">
                  <c:v>Prius PHEV</c:v>
                </c:pt>
                <c:pt idx="4">
                  <c:v>Ford Fusion Energi</c:v>
                </c:pt>
                <c:pt idx="5">
                  <c:v>Ford C-Max Energi</c:v>
                </c:pt>
                <c:pt idx="6">
                  <c:v>BMW i3</c:v>
                </c:pt>
                <c:pt idx="7">
                  <c:v>Others</c:v>
                </c:pt>
              </c:strCache>
            </c:strRef>
          </c:cat>
          <c:val>
            <c:numRef>
              <c:f>'PEV Annual Pies'!$B$9:$I$9</c:f>
              <c:numCache>
                <c:formatCode>#,##0</c:formatCode>
                <c:ptCount val="8"/>
                <c:pt idx="0">
                  <c:v>30200</c:v>
                </c:pt>
                <c:pt idx="1">
                  <c:v>18805</c:v>
                </c:pt>
                <c:pt idx="2">
                  <c:v>16750</c:v>
                </c:pt>
                <c:pt idx="3">
                  <c:v>13264</c:v>
                </c:pt>
                <c:pt idx="4">
                  <c:v>11550</c:v>
                </c:pt>
                <c:pt idx="5">
                  <c:v>8433</c:v>
                </c:pt>
                <c:pt idx="6">
                  <c:v>6092</c:v>
                </c:pt>
                <c:pt idx="7">
                  <c:v>13788</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0.30208333333333298</c:v>
                </c:pt>
                <c:pt idx="1">
                  <c:v>0.69791666666666707</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2.6388890000000002E-2</c:v>
                </c:pt>
                <c:pt idx="1">
                  <c:v>0.97361111000000011</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cat>
            <c:strRef>
              <c:f>Sheet1!$A$2:$A$5</c:f>
              <c:strCache>
                <c:ptCount val="4"/>
                <c:pt idx="0">
                  <c:v>1st Qtr</c:v>
                </c:pt>
                <c:pt idx="1">
                  <c:v>2nd Qtr</c:v>
                </c:pt>
                <c:pt idx="2">
                  <c:v>3rd Qtr</c:v>
                </c:pt>
                <c:pt idx="3">
                  <c:v>4th Qtr</c:v>
                </c:pt>
              </c:strCache>
            </c:strRef>
          </c:cat>
          <c:val>
            <c:numRef>
              <c:f>Sheet1!$B$2:$B$5</c:f>
              <c:numCache>
                <c:formatCode>General</c:formatCode>
                <c:ptCount val="4"/>
                <c:pt idx="0">
                  <c:v>5.7986700000000009E-2</c:v>
                </c:pt>
                <c:pt idx="1">
                  <c:v>0.94201329999999994</c:v>
                </c:pt>
              </c:numCache>
            </c:numRef>
          </c:val>
        </c:ser>
        <c:dLbls>
          <c:showLegendKey val="0"/>
          <c:showVal val="0"/>
          <c:showCatName val="0"/>
          <c:showSerName val="0"/>
          <c:showPercent val="0"/>
          <c:showBubbleSize val="0"/>
          <c:showLeaderLines val="0"/>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63E76-B2BC-4EA2-B802-FEEEA1C2A691}" type="doc">
      <dgm:prSet loTypeId="urn:microsoft.com/office/officeart/2005/8/layout/cycle7" loCatId="cycle" qsTypeId="urn:microsoft.com/office/officeart/2005/8/quickstyle/simple1" qsCatId="simple" csTypeId="urn:microsoft.com/office/officeart/2005/8/colors/colorful1#1" csCatId="colorful" phldr="1"/>
      <dgm:spPr/>
      <dgm:t>
        <a:bodyPr/>
        <a:lstStyle/>
        <a:p>
          <a:endParaRPr lang="en-US"/>
        </a:p>
      </dgm:t>
    </dgm:pt>
    <dgm:pt modelId="{5CB84096-E8BF-42C8-BB84-8FD5A0E18A36}">
      <dgm:prSet phldrT="[Text]"/>
      <dgm:spPr/>
      <dgm:t>
        <a:bodyPr/>
        <a:lstStyle/>
        <a:p>
          <a:r>
            <a:rPr lang="en-US" dirty="0" smtClean="0"/>
            <a:t>Replace</a:t>
          </a:r>
          <a:endParaRPr lang="en-US" dirty="0"/>
        </a:p>
      </dgm:t>
    </dgm:pt>
    <dgm:pt modelId="{DDAB8292-E000-4B5D-95D2-0ABB9B2F3EB5}" type="parTrans" cxnId="{5CA62F27-BDF9-4501-A26F-E63050006FE6}">
      <dgm:prSet/>
      <dgm:spPr/>
      <dgm:t>
        <a:bodyPr/>
        <a:lstStyle/>
        <a:p>
          <a:endParaRPr lang="en-US"/>
        </a:p>
      </dgm:t>
    </dgm:pt>
    <dgm:pt modelId="{4E2A4D13-6D10-4B02-915A-0CC6A071702E}" type="sibTrans" cxnId="{5CA62F27-BDF9-4501-A26F-E63050006FE6}">
      <dgm:prSet/>
      <dgm:spPr>
        <a:solidFill>
          <a:schemeClr val="accent1"/>
        </a:solidFill>
        <a:ln>
          <a:noFill/>
        </a:ln>
      </dgm:spPr>
      <dgm:t>
        <a:bodyPr/>
        <a:lstStyle/>
        <a:p>
          <a:endParaRPr lang="en-US" dirty="0"/>
        </a:p>
      </dgm:t>
    </dgm:pt>
    <dgm:pt modelId="{31676118-76D4-49DC-AEA6-4E0BA16B0406}">
      <dgm:prSet phldrT="[Text]"/>
      <dgm:spPr/>
      <dgm:t>
        <a:bodyPr/>
        <a:lstStyle/>
        <a:p>
          <a:r>
            <a:rPr lang="en-US" dirty="0" smtClean="0"/>
            <a:t>Reduce</a:t>
          </a:r>
          <a:endParaRPr lang="en-US" dirty="0"/>
        </a:p>
      </dgm:t>
    </dgm:pt>
    <dgm:pt modelId="{A2EA9933-2A77-4AC1-A238-9B976FC66FC1}" type="parTrans" cxnId="{04246EEA-372E-4B37-A374-98883AD9BA4D}">
      <dgm:prSet/>
      <dgm:spPr/>
      <dgm:t>
        <a:bodyPr/>
        <a:lstStyle/>
        <a:p>
          <a:endParaRPr lang="en-US"/>
        </a:p>
      </dgm:t>
    </dgm:pt>
    <dgm:pt modelId="{D72DFC70-EFE4-4679-B62B-EB2A7FB1A89D}" type="sibTrans" cxnId="{04246EEA-372E-4B37-A374-98883AD9BA4D}">
      <dgm:prSet/>
      <dgm:spPr>
        <a:solidFill>
          <a:schemeClr val="accent1"/>
        </a:solidFill>
        <a:ln>
          <a:noFill/>
        </a:ln>
      </dgm:spPr>
      <dgm:t>
        <a:bodyPr/>
        <a:lstStyle/>
        <a:p>
          <a:endParaRPr lang="en-US" dirty="0"/>
        </a:p>
      </dgm:t>
    </dgm:pt>
    <dgm:pt modelId="{E3565C57-3FCD-4675-8200-17679BDAB9EF}">
      <dgm:prSet phldrT="[Text]"/>
      <dgm:spPr/>
      <dgm:t>
        <a:bodyPr/>
        <a:lstStyle/>
        <a:p>
          <a:r>
            <a:rPr lang="en-US" dirty="0" smtClean="0"/>
            <a:t>Eliminate</a:t>
          </a:r>
          <a:endParaRPr lang="en-US" dirty="0"/>
        </a:p>
      </dgm:t>
    </dgm:pt>
    <dgm:pt modelId="{78538860-BFD7-4FE3-89D2-06AC88C07DA8}" type="parTrans" cxnId="{CEC31CED-8F6C-4D39-9BE9-80092BCD2DED}">
      <dgm:prSet/>
      <dgm:spPr/>
      <dgm:t>
        <a:bodyPr/>
        <a:lstStyle/>
        <a:p>
          <a:endParaRPr lang="en-US"/>
        </a:p>
      </dgm:t>
    </dgm:pt>
    <dgm:pt modelId="{5BD881EE-B72A-4C47-BBF8-489004744FCC}" type="sibTrans" cxnId="{CEC31CED-8F6C-4D39-9BE9-80092BCD2DED}">
      <dgm:prSet/>
      <dgm:spPr>
        <a:solidFill>
          <a:schemeClr val="accent1"/>
        </a:solidFill>
        <a:ln>
          <a:noFill/>
        </a:ln>
      </dgm:spPr>
      <dgm:t>
        <a:bodyPr/>
        <a:lstStyle/>
        <a:p>
          <a:endParaRPr lang="en-US" dirty="0"/>
        </a:p>
      </dgm:t>
    </dgm:pt>
    <dgm:pt modelId="{F055E7C9-86A3-4308-8616-6E4398E7B311}" type="pres">
      <dgm:prSet presAssocID="{3FA63E76-B2BC-4EA2-B802-FEEEA1C2A691}" presName="Name0" presStyleCnt="0">
        <dgm:presLayoutVars>
          <dgm:dir/>
          <dgm:resizeHandles val="exact"/>
        </dgm:presLayoutVars>
      </dgm:prSet>
      <dgm:spPr/>
      <dgm:t>
        <a:bodyPr/>
        <a:lstStyle/>
        <a:p>
          <a:endParaRPr lang="en-US"/>
        </a:p>
      </dgm:t>
    </dgm:pt>
    <dgm:pt modelId="{2B108CA5-EF07-4E0A-8063-E0A8ADCA12C3}" type="pres">
      <dgm:prSet presAssocID="{5CB84096-E8BF-42C8-BB84-8FD5A0E18A36}" presName="node" presStyleLbl="node1" presStyleIdx="0" presStyleCnt="3">
        <dgm:presLayoutVars>
          <dgm:bulletEnabled val="1"/>
        </dgm:presLayoutVars>
      </dgm:prSet>
      <dgm:spPr/>
      <dgm:t>
        <a:bodyPr/>
        <a:lstStyle/>
        <a:p>
          <a:endParaRPr lang="en-US"/>
        </a:p>
      </dgm:t>
    </dgm:pt>
    <dgm:pt modelId="{A299D94A-C80C-4F1D-ACFA-961FA2DAAEB6}" type="pres">
      <dgm:prSet presAssocID="{4E2A4D13-6D10-4B02-915A-0CC6A071702E}" presName="sibTrans" presStyleLbl="sibTrans2D1" presStyleIdx="0" presStyleCnt="3"/>
      <dgm:spPr/>
      <dgm:t>
        <a:bodyPr/>
        <a:lstStyle/>
        <a:p>
          <a:endParaRPr lang="en-US"/>
        </a:p>
      </dgm:t>
    </dgm:pt>
    <dgm:pt modelId="{D1190771-57F6-4C2D-9D3D-2299AE48C08B}" type="pres">
      <dgm:prSet presAssocID="{4E2A4D13-6D10-4B02-915A-0CC6A071702E}" presName="connectorText" presStyleLbl="sibTrans2D1" presStyleIdx="0" presStyleCnt="3"/>
      <dgm:spPr/>
      <dgm:t>
        <a:bodyPr/>
        <a:lstStyle/>
        <a:p>
          <a:endParaRPr lang="en-US"/>
        </a:p>
      </dgm:t>
    </dgm:pt>
    <dgm:pt modelId="{FD06D28A-B5FE-4180-97DE-3681BC545907}" type="pres">
      <dgm:prSet presAssocID="{31676118-76D4-49DC-AEA6-4E0BA16B0406}" presName="node" presStyleLbl="node1" presStyleIdx="1" presStyleCnt="3">
        <dgm:presLayoutVars>
          <dgm:bulletEnabled val="1"/>
        </dgm:presLayoutVars>
      </dgm:prSet>
      <dgm:spPr/>
      <dgm:t>
        <a:bodyPr/>
        <a:lstStyle/>
        <a:p>
          <a:endParaRPr lang="en-US"/>
        </a:p>
      </dgm:t>
    </dgm:pt>
    <dgm:pt modelId="{10231ABC-4058-4721-94A3-FA77A471349D}" type="pres">
      <dgm:prSet presAssocID="{D72DFC70-EFE4-4679-B62B-EB2A7FB1A89D}" presName="sibTrans" presStyleLbl="sibTrans2D1" presStyleIdx="1" presStyleCnt="3"/>
      <dgm:spPr/>
      <dgm:t>
        <a:bodyPr/>
        <a:lstStyle/>
        <a:p>
          <a:endParaRPr lang="en-US"/>
        </a:p>
      </dgm:t>
    </dgm:pt>
    <dgm:pt modelId="{B1FB38E9-DA4B-4613-A9D1-DD878FCB8D98}" type="pres">
      <dgm:prSet presAssocID="{D72DFC70-EFE4-4679-B62B-EB2A7FB1A89D}" presName="connectorText" presStyleLbl="sibTrans2D1" presStyleIdx="1" presStyleCnt="3"/>
      <dgm:spPr/>
      <dgm:t>
        <a:bodyPr/>
        <a:lstStyle/>
        <a:p>
          <a:endParaRPr lang="en-US"/>
        </a:p>
      </dgm:t>
    </dgm:pt>
    <dgm:pt modelId="{7B954774-D226-4FD0-875C-7A81DAF5B57E}" type="pres">
      <dgm:prSet presAssocID="{E3565C57-3FCD-4675-8200-17679BDAB9EF}" presName="node" presStyleLbl="node1" presStyleIdx="2" presStyleCnt="3">
        <dgm:presLayoutVars>
          <dgm:bulletEnabled val="1"/>
        </dgm:presLayoutVars>
      </dgm:prSet>
      <dgm:spPr/>
      <dgm:t>
        <a:bodyPr/>
        <a:lstStyle/>
        <a:p>
          <a:endParaRPr lang="en-US"/>
        </a:p>
      </dgm:t>
    </dgm:pt>
    <dgm:pt modelId="{FD37EAD9-CE3B-455F-BE24-DAD7E88A2161}" type="pres">
      <dgm:prSet presAssocID="{5BD881EE-B72A-4C47-BBF8-489004744FCC}" presName="sibTrans" presStyleLbl="sibTrans2D1" presStyleIdx="2" presStyleCnt="3"/>
      <dgm:spPr/>
      <dgm:t>
        <a:bodyPr/>
        <a:lstStyle/>
        <a:p>
          <a:endParaRPr lang="en-US"/>
        </a:p>
      </dgm:t>
    </dgm:pt>
    <dgm:pt modelId="{ECC1EE15-DC2C-4FF3-9D48-3F0622B87A23}" type="pres">
      <dgm:prSet presAssocID="{5BD881EE-B72A-4C47-BBF8-489004744FCC}" presName="connectorText" presStyleLbl="sibTrans2D1" presStyleIdx="2" presStyleCnt="3"/>
      <dgm:spPr/>
      <dgm:t>
        <a:bodyPr/>
        <a:lstStyle/>
        <a:p>
          <a:endParaRPr lang="en-US"/>
        </a:p>
      </dgm:t>
    </dgm:pt>
  </dgm:ptLst>
  <dgm:cxnLst>
    <dgm:cxn modelId="{CEC31CED-8F6C-4D39-9BE9-80092BCD2DED}" srcId="{3FA63E76-B2BC-4EA2-B802-FEEEA1C2A691}" destId="{E3565C57-3FCD-4675-8200-17679BDAB9EF}" srcOrd="2" destOrd="0" parTransId="{78538860-BFD7-4FE3-89D2-06AC88C07DA8}" sibTransId="{5BD881EE-B72A-4C47-BBF8-489004744FCC}"/>
    <dgm:cxn modelId="{5CA62F27-BDF9-4501-A26F-E63050006FE6}" srcId="{3FA63E76-B2BC-4EA2-B802-FEEEA1C2A691}" destId="{5CB84096-E8BF-42C8-BB84-8FD5A0E18A36}" srcOrd="0" destOrd="0" parTransId="{DDAB8292-E000-4B5D-95D2-0ABB9B2F3EB5}" sibTransId="{4E2A4D13-6D10-4B02-915A-0CC6A071702E}"/>
    <dgm:cxn modelId="{9792BDE8-BFB7-48CE-BCBB-6914AFD98690}" type="presOf" srcId="{4E2A4D13-6D10-4B02-915A-0CC6A071702E}" destId="{D1190771-57F6-4C2D-9D3D-2299AE48C08B}" srcOrd="1" destOrd="0" presId="urn:microsoft.com/office/officeart/2005/8/layout/cycle7"/>
    <dgm:cxn modelId="{0C8F2B59-31BF-43B2-A00A-1E618C3BE0B9}" type="presOf" srcId="{D72DFC70-EFE4-4679-B62B-EB2A7FB1A89D}" destId="{10231ABC-4058-4721-94A3-FA77A471349D}" srcOrd="0" destOrd="0" presId="urn:microsoft.com/office/officeart/2005/8/layout/cycle7"/>
    <dgm:cxn modelId="{4C2E5933-7754-4F76-9E65-82AC21AAE8BA}" type="presOf" srcId="{5BD881EE-B72A-4C47-BBF8-489004744FCC}" destId="{ECC1EE15-DC2C-4FF3-9D48-3F0622B87A23}" srcOrd="1" destOrd="0" presId="urn:microsoft.com/office/officeart/2005/8/layout/cycle7"/>
    <dgm:cxn modelId="{0E203BA0-36F0-4FD0-A86C-A577DEFD1F27}" type="presOf" srcId="{D72DFC70-EFE4-4679-B62B-EB2A7FB1A89D}" destId="{B1FB38E9-DA4B-4613-A9D1-DD878FCB8D98}" srcOrd="1" destOrd="0" presId="urn:microsoft.com/office/officeart/2005/8/layout/cycle7"/>
    <dgm:cxn modelId="{83626CF2-8400-4466-89B1-B11421E2D273}" type="presOf" srcId="{31676118-76D4-49DC-AEA6-4E0BA16B0406}" destId="{FD06D28A-B5FE-4180-97DE-3681BC545907}" srcOrd="0" destOrd="0" presId="urn:microsoft.com/office/officeart/2005/8/layout/cycle7"/>
    <dgm:cxn modelId="{38AE1954-1EBF-4F9A-A7A3-73655E90A04A}" type="presOf" srcId="{3FA63E76-B2BC-4EA2-B802-FEEEA1C2A691}" destId="{F055E7C9-86A3-4308-8616-6E4398E7B311}" srcOrd="0" destOrd="0" presId="urn:microsoft.com/office/officeart/2005/8/layout/cycle7"/>
    <dgm:cxn modelId="{790CE46F-6313-4F76-BA80-BE4097869835}" type="presOf" srcId="{E3565C57-3FCD-4675-8200-17679BDAB9EF}" destId="{7B954774-D226-4FD0-875C-7A81DAF5B57E}" srcOrd="0" destOrd="0" presId="urn:microsoft.com/office/officeart/2005/8/layout/cycle7"/>
    <dgm:cxn modelId="{4FF7CA4A-0269-4F73-9C99-4FA274A58B83}" type="presOf" srcId="{5CB84096-E8BF-42C8-BB84-8FD5A0E18A36}" destId="{2B108CA5-EF07-4E0A-8063-E0A8ADCA12C3}" srcOrd="0" destOrd="0" presId="urn:microsoft.com/office/officeart/2005/8/layout/cycle7"/>
    <dgm:cxn modelId="{9A860386-9BE7-498F-8E1A-60E98C5B4B11}" type="presOf" srcId="{4E2A4D13-6D10-4B02-915A-0CC6A071702E}" destId="{A299D94A-C80C-4F1D-ACFA-961FA2DAAEB6}" srcOrd="0" destOrd="0" presId="urn:microsoft.com/office/officeart/2005/8/layout/cycle7"/>
    <dgm:cxn modelId="{04246EEA-372E-4B37-A374-98883AD9BA4D}" srcId="{3FA63E76-B2BC-4EA2-B802-FEEEA1C2A691}" destId="{31676118-76D4-49DC-AEA6-4E0BA16B0406}" srcOrd="1" destOrd="0" parTransId="{A2EA9933-2A77-4AC1-A238-9B976FC66FC1}" sibTransId="{D72DFC70-EFE4-4679-B62B-EB2A7FB1A89D}"/>
    <dgm:cxn modelId="{40FF4B1B-4026-43C4-8674-069743ECC575}" type="presOf" srcId="{5BD881EE-B72A-4C47-BBF8-489004744FCC}" destId="{FD37EAD9-CE3B-455F-BE24-DAD7E88A2161}" srcOrd="0" destOrd="0" presId="urn:microsoft.com/office/officeart/2005/8/layout/cycle7"/>
    <dgm:cxn modelId="{EA24DA39-4931-45EE-89A3-795A5FBF094D}" type="presParOf" srcId="{F055E7C9-86A3-4308-8616-6E4398E7B311}" destId="{2B108CA5-EF07-4E0A-8063-E0A8ADCA12C3}" srcOrd="0" destOrd="0" presId="urn:microsoft.com/office/officeart/2005/8/layout/cycle7"/>
    <dgm:cxn modelId="{18DA22E4-8BF7-4A41-BDC4-D71B3AE27C68}" type="presParOf" srcId="{F055E7C9-86A3-4308-8616-6E4398E7B311}" destId="{A299D94A-C80C-4F1D-ACFA-961FA2DAAEB6}" srcOrd="1" destOrd="0" presId="urn:microsoft.com/office/officeart/2005/8/layout/cycle7"/>
    <dgm:cxn modelId="{10A06C6A-F2F4-4E1C-97A1-CDEA1149B720}" type="presParOf" srcId="{A299D94A-C80C-4F1D-ACFA-961FA2DAAEB6}" destId="{D1190771-57F6-4C2D-9D3D-2299AE48C08B}" srcOrd="0" destOrd="0" presId="urn:microsoft.com/office/officeart/2005/8/layout/cycle7"/>
    <dgm:cxn modelId="{2CA463BD-A8D7-4602-9CC3-35F5457AE2D4}" type="presParOf" srcId="{F055E7C9-86A3-4308-8616-6E4398E7B311}" destId="{FD06D28A-B5FE-4180-97DE-3681BC545907}" srcOrd="2" destOrd="0" presId="urn:microsoft.com/office/officeart/2005/8/layout/cycle7"/>
    <dgm:cxn modelId="{3CD08B7B-EC8D-4BCC-AF0C-06AD4FCD6AB9}" type="presParOf" srcId="{F055E7C9-86A3-4308-8616-6E4398E7B311}" destId="{10231ABC-4058-4721-94A3-FA77A471349D}" srcOrd="3" destOrd="0" presId="urn:microsoft.com/office/officeart/2005/8/layout/cycle7"/>
    <dgm:cxn modelId="{081A85A5-5CF5-44DF-9A73-E2C1E1B5F498}" type="presParOf" srcId="{10231ABC-4058-4721-94A3-FA77A471349D}" destId="{B1FB38E9-DA4B-4613-A9D1-DD878FCB8D98}" srcOrd="0" destOrd="0" presId="urn:microsoft.com/office/officeart/2005/8/layout/cycle7"/>
    <dgm:cxn modelId="{C65A48FC-E865-4E69-A2A0-25E07E394AE7}" type="presParOf" srcId="{F055E7C9-86A3-4308-8616-6E4398E7B311}" destId="{7B954774-D226-4FD0-875C-7A81DAF5B57E}" srcOrd="4" destOrd="0" presId="urn:microsoft.com/office/officeart/2005/8/layout/cycle7"/>
    <dgm:cxn modelId="{7B88602F-084B-4E78-A40E-B89A587FE3F0}" type="presParOf" srcId="{F055E7C9-86A3-4308-8616-6E4398E7B311}" destId="{FD37EAD9-CE3B-455F-BE24-DAD7E88A2161}" srcOrd="5" destOrd="0" presId="urn:microsoft.com/office/officeart/2005/8/layout/cycle7"/>
    <dgm:cxn modelId="{29F314CE-45F9-4BA7-A93A-4599F3F9A25B}" type="presParOf" srcId="{FD37EAD9-CE3B-455F-BE24-DAD7E88A2161}" destId="{ECC1EE15-DC2C-4FF3-9D48-3F0622B87A23}"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a:solidFill>
          <a:schemeClr val="accent1"/>
        </a:solidFill>
      </dgm:spPr>
      <dgm:t>
        <a:bodyPr/>
        <a:lstStyle/>
        <a:p>
          <a:r>
            <a:rPr lang="en-US" dirty="0" smtClean="0"/>
            <a:t>Incentivizes Employees</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accent3"/>
        </a:solidFill>
      </dgm:spPr>
      <dgm:t>
        <a:bodyPr/>
        <a:lstStyle/>
        <a:p>
          <a:r>
            <a:rPr lang="en-US" dirty="0" smtClean="0"/>
            <a:t>Complements Sustainability Efforts</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accent6"/>
        </a:solidFill>
      </dgm:spPr>
      <dgm:t>
        <a:bodyPr/>
        <a:lstStyle/>
        <a:p>
          <a:r>
            <a:rPr lang="en-US" dirty="0" smtClean="0"/>
            <a:t>Signals Corporate Leadership</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F5FE425A-4DB4-441C-9597-7950A4B2CA9F}" srcId="{F7E6D15C-C074-4886-950F-4642BDDD3A31}" destId="{1BDF16FB-7FA0-4AAE-9FC6-7822437F10E5}" srcOrd="2" destOrd="0" parTransId="{2FFB74F2-4F98-431B-BADA-5F8735FD3A1F}" sibTransId="{8B67C2BE-0102-4CFC-8766-A342D04AB13E}"/>
    <dgm:cxn modelId="{EA7773B0-237D-4AFC-A768-483B42DB0356}" srcId="{F7E6D15C-C074-4886-950F-4642BDDD3A31}" destId="{13D24530-532F-4C29-ADDF-CD1D3E7E0BD6}" srcOrd="0" destOrd="0" parTransId="{EE590FB3-E9F2-472B-B4E5-8662AC0B1D54}" sibTransId="{444073F3-7168-42FB-B119-0BB9BDB789C7}"/>
    <dgm:cxn modelId="{4FA9FAA9-C735-4A95-9DED-067EFEA09788}" type="presOf" srcId="{D912ACC9-C282-4E05-8C77-0B34FADBD0DC}" destId="{A9FEFB65-0924-444F-A9E2-6559494D92F8}" srcOrd="0" destOrd="0" presId="urn:microsoft.com/office/officeart/2005/8/layout/cycle6"/>
    <dgm:cxn modelId="{0D1E0C1E-807D-4FF5-A1C9-A441F29B08DD}" type="presOf" srcId="{2802E7F3-4FC0-4CEE-AF65-804837D03ECC}" destId="{899D1750-6099-4F5F-8166-F9807F569BC6}" srcOrd="0" destOrd="0" presId="urn:microsoft.com/office/officeart/2005/8/layout/cycle6"/>
    <dgm:cxn modelId="{8DE2A3E6-C7E4-4945-8794-99458C08EA6D}" srcId="{F7E6D15C-C074-4886-950F-4642BDDD3A31}" destId="{2802E7F3-4FC0-4CEE-AF65-804837D03ECC}" srcOrd="1" destOrd="0" parTransId="{25B0CFD7-507A-4E99-84A2-A6F985B4C6E8}" sibTransId="{D912ACC9-C282-4E05-8C77-0B34FADBD0DC}"/>
    <dgm:cxn modelId="{9C270AC1-9341-49A8-B054-3A35ADDF2B7C}" type="presOf" srcId="{1BDF16FB-7FA0-4AAE-9FC6-7822437F10E5}" destId="{27E50D21-2AC0-49D5-8600-90C7B1D2926C}" srcOrd="0" destOrd="0" presId="urn:microsoft.com/office/officeart/2005/8/layout/cycle6"/>
    <dgm:cxn modelId="{64993CD0-E186-4B20-A354-1B90E42E8849}" type="presOf" srcId="{F7E6D15C-C074-4886-950F-4642BDDD3A31}" destId="{0BD0CAB9-4424-4961-ADBE-599512E2AA9A}" srcOrd="0" destOrd="0" presId="urn:microsoft.com/office/officeart/2005/8/layout/cycle6"/>
    <dgm:cxn modelId="{33DF9CD3-EAA7-47FB-84AB-E1364AFBEC0D}" type="presOf" srcId="{444073F3-7168-42FB-B119-0BB9BDB789C7}" destId="{5D4548E7-FA51-464C-B1D9-A9CD0222293D}" srcOrd="0" destOrd="0" presId="urn:microsoft.com/office/officeart/2005/8/layout/cycle6"/>
    <dgm:cxn modelId="{B0CB256D-8A45-41D3-B7B3-8D1BBA93EECB}" type="presOf" srcId="{13D24530-532F-4C29-ADDF-CD1D3E7E0BD6}" destId="{F35B375D-BEB5-497A-858D-BEAA9914CB11}" srcOrd="0" destOrd="0" presId="urn:microsoft.com/office/officeart/2005/8/layout/cycle6"/>
    <dgm:cxn modelId="{4BBEE450-8992-4529-8F4D-A4FDE2AEF5C8}" type="presOf" srcId="{8B67C2BE-0102-4CFC-8766-A342D04AB13E}" destId="{2C535E20-07C4-477E-A5EE-B1959366F6F3}" srcOrd="0" destOrd="0" presId="urn:microsoft.com/office/officeart/2005/8/layout/cycle6"/>
    <dgm:cxn modelId="{722FB1F3-7EC6-40A2-B36D-A100C3C74F7D}" type="presParOf" srcId="{0BD0CAB9-4424-4961-ADBE-599512E2AA9A}" destId="{F35B375D-BEB5-497A-858D-BEAA9914CB11}" srcOrd="0" destOrd="0" presId="urn:microsoft.com/office/officeart/2005/8/layout/cycle6"/>
    <dgm:cxn modelId="{4F7355CD-88A2-4BC3-9B6C-B6F2B79FB535}" type="presParOf" srcId="{0BD0CAB9-4424-4961-ADBE-599512E2AA9A}" destId="{A2E92A37-D054-4AE9-8BAB-9EC84AD9DD94}" srcOrd="1" destOrd="0" presId="urn:microsoft.com/office/officeart/2005/8/layout/cycle6"/>
    <dgm:cxn modelId="{EA6E31B5-3F39-43B4-AF8C-288CA370A154}" type="presParOf" srcId="{0BD0CAB9-4424-4961-ADBE-599512E2AA9A}" destId="{5D4548E7-FA51-464C-B1D9-A9CD0222293D}" srcOrd="2" destOrd="0" presId="urn:microsoft.com/office/officeart/2005/8/layout/cycle6"/>
    <dgm:cxn modelId="{B1B4044A-7E0C-40A7-BD7C-53E15010084B}" type="presParOf" srcId="{0BD0CAB9-4424-4961-ADBE-599512E2AA9A}" destId="{899D1750-6099-4F5F-8166-F9807F569BC6}" srcOrd="3" destOrd="0" presId="urn:microsoft.com/office/officeart/2005/8/layout/cycle6"/>
    <dgm:cxn modelId="{2C33AEBB-DF7A-460A-996B-196AEE72E36F}" type="presParOf" srcId="{0BD0CAB9-4424-4961-ADBE-599512E2AA9A}" destId="{8FC18970-88EE-4B7A-AC05-180E9B2AB245}" srcOrd="4" destOrd="0" presId="urn:microsoft.com/office/officeart/2005/8/layout/cycle6"/>
    <dgm:cxn modelId="{8B285FD8-C74C-42D3-826F-98363A2BF4C5}" type="presParOf" srcId="{0BD0CAB9-4424-4961-ADBE-599512E2AA9A}" destId="{A9FEFB65-0924-444F-A9E2-6559494D92F8}" srcOrd="5" destOrd="0" presId="urn:microsoft.com/office/officeart/2005/8/layout/cycle6"/>
    <dgm:cxn modelId="{8A261188-AC00-450E-BB61-FC1FC74E43CB}" type="presParOf" srcId="{0BD0CAB9-4424-4961-ADBE-599512E2AA9A}" destId="{27E50D21-2AC0-49D5-8600-90C7B1D2926C}" srcOrd="6" destOrd="0" presId="urn:microsoft.com/office/officeart/2005/8/layout/cycle6"/>
    <dgm:cxn modelId="{03ADBDF3-A486-445C-899D-99B15812F9E2}" type="presParOf" srcId="{0BD0CAB9-4424-4961-ADBE-599512E2AA9A}" destId="{D679B8A2-E0A4-4887-B31F-BD519D0B125B}" srcOrd="7" destOrd="0" presId="urn:microsoft.com/office/officeart/2005/8/layout/cycle6"/>
    <dgm:cxn modelId="{B09F6802-4D15-40BB-8527-CA177E25101C}"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dgm:t>
        <a:bodyPr/>
        <a:lstStyle/>
        <a:p>
          <a:r>
            <a:rPr lang="en-US" dirty="0" smtClean="0"/>
            <a:t>Incentivizes Employees</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tx1">
            <a:lumMod val="40000"/>
            <a:lumOff val="60000"/>
          </a:schemeClr>
        </a:solidFill>
      </dgm:spPr>
      <dgm:t>
        <a:bodyPr/>
        <a:lstStyle/>
        <a:p>
          <a:r>
            <a:rPr lang="en-US" dirty="0" smtClean="0"/>
            <a:t> </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tx1">
            <a:lumMod val="40000"/>
            <a:lumOff val="60000"/>
          </a:schemeClr>
        </a:solidFill>
      </dgm:spPr>
      <dgm:t>
        <a:bodyPr/>
        <a:lstStyle/>
        <a:p>
          <a:r>
            <a:rPr lang="en-US" dirty="0" smtClean="0"/>
            <a:t> </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F7849672-8BFD-4EE1-99E3-096013DCC358}" type="presOf" srcId="{13D24530-532F-4C29-ADDF-CD1D3E7E0BD6}" destId="{F35B375D-BEB5-497A-858D-BEAA9914CB11}" srcOrd="0" destOrd="0" presId="urn:microsoft.com/office/officeart/2005/8/layout/cycle6"/>
    <dgm:cxn modelId="{272129B0-687A-441A-9438-AD0AC65270BC}" type="presOf" srcId="{444073F3-7168-42FB-B119-0BB9BDB789C7}" destId="{5D4548E7-FA51-464C-B1D9-A9CD0222293D}" srcOrd="0" destOrd="0" presId="urn:microsoft.com/office/officeart/2005/8/layout/cycle6"/>
    <dgm:cxn modelId="{F5FE425A-4DB4-441C-9597-7950A4B2CA9F}" srcId="{F7E6D15C-C074-4886-950F-4642BDDD3A31}" destId="{1BDF16FB-7FA0-4AAE-9FC6-7822437F10E5}" srcOrd="2" destOrd="0" parTransId="{2FFB74F2-4F98-431B-BADA-5F8735FD3A1F}" sibTransId="{8B67C2BE-0102-4CFC-8766-A342D04AB13E}"/>
    <dgm:cxn modelId="{1DF55C5D-FB9B-48A4-9AC8-BEB11FE6A170}" type="presOf" srcId="{2802E7F3-4FC0-4CEE-AF65-804837D03ECC}" destId="{899D1750-6099-4F5F-8166-F9807F569BC6}" srcOrd="0" destOrd="0" presId="urn:microsoft.com/office/officeart/2005/8/layout/cycle6"/>
    <dgm:cxn modelId="{EA7773B0-237D-4AFC-A768-483B42DB0356}" srcId="{F7E6D15C-C074-4886-950F-4642BDDD3A31}" destId="{13D24530-532F-4C29-ADDF-CD1D3E7E0BD6}" srcOrd="0" destOrd="0" parTransId="{EE590FB3-E9F2-472B-B4E5-8662AC0B1D54}" sibTransId="{444073F3-7168-42FB-B119-0BB9BDB789C7}"/>
    <dgm:cxn modelId="{8DE2A3E6-C7E4-4945-8794-99458C08EA6D}" srcId="{F7E6D15C-C074-4886-950F-4642BDDD3A31}" destId="{2802E7F3-4FC0-4CEE-AF65-804837D03ECC}" srcOrd="1" destOrd="0" parTransId="{25B0CFD7-507A-4E99-84A2-A6F985B4C6E8}" sibTransId="{D912ACC9-C282-4E05-8C77-0B34FADBD0DC}"/>
    <dgm:cxn modelId="{E91694A9-6F81-4CAB-ADAC-3B1D0D3FE3BC}" type="presOf" srcId="{1BDF16FB-7FA0-4AAE-9FC6-7822437F10E5}" destId="{27E50D21-2AC0-49D5-8600-90C7B1D2926C}" srcOrd="0" destOrd="0" presId="urn:microsoft.com/office/officeart/2005/8/layout/cycle6"/>
    <dgm:cxn modelId="{A6CE6FCB-CE4C-49E1-B6CE-7FA61AC045E9}" type="presOf" srcId="{8B67C2BE-0102-4CFC-8766-A342D04AB13E}" destId="{2C535E20-07C4-477E-A5EE-B1959366F6F3}" srcOrd="0" destOrd="0" presId="urn:microsoft.com/office/officeart/2005/8/layout/cycle6"/>
    <dgm:cxn modelId="{D651096E-F8D5-48B7-96C0-62678FA13B8F}" type="presOf" srcId="{D912ACC9-C282-4E05-8C77-0B34FADBD0DC}" destId="{A9FEFB65-0924-444F-A9E2-6559494D92F8}" srcOrd="0" destOrd="0" presId="urn:microsoft.com/office/officeart/2005/8/layout/cycle6"/>
    <dgm:cxn modelId="{7EE9EECA-79C7-4BCF-8028-B98CF560A006}" type="presOf" srcId="{F7E6D15C-C074-4886-950F-4642BDDD3A31}" destId="{0BD0CAB9-4424-4961-ADBE-599512E2AA9A}" srcOrd="0" destOrd="0" presId="urn:microsoft.com/office/officeart/2005/8/layout/cycle6"/>
    <dgm:cxn modelId="{78DC9122-5B46-4717-BEA1-FEA8ACF0B21D}" type="presParOf" srcId="{0BD0CAB9-4424-4961-ADBE-599512E2AA9A}" destId="{F35B375D-BEB5-497A-858D-BEAA9914CB11}" srcOrd="0" destOrd="0" presId="urn:microsoft.com/office/officeart/2005/8/layout/cycle6"/>
    <dgm:cxn modelId="{57EB4858-0573-4D87-BB02-C2CCED633FDC}" type="presParOf" srcId="{0BD0CAB9-4424-4961-ADBE-599512E2AA9A}" destId="{A2E92A37-D054-4AE9-8BAB-9EC84AD9DD94}" srcOrd="1" destOrd="0" presId="urn:microsoft.com/office/officeart/2005/8/layout/cycle6"/>
    <dgm:cxn modelId="{B5DA59FA-2BEC-46F1-9218-E885AD4D72FD}" type="presParOf" srcId="{0BD0CAB9-4424-4961-ADBE-599512E2AA9A}" destId="{5D4548E7-FA51-464C-B1D9-A9CD0222293D}" srcOrd="2" destOrd="0" presId="urn:microsoft.com/office/officeart/2005/8/layout/cycle6"/>
    <dgm:cxn modelId="{07DD71E0-F511-424B-94C1-18290F8EE118}" type="presParOf" srcId="{0BD0CAB9-4424-4961-ADBE-599512E2AA9A}" destId="{899D1750-6099-4F5F-8166-F9807F569BC6}" srcOrd="3" destOrd="0" presId="urn:microsoft.com/office/officeart/2005/8/layout/cycle6"/>
    <dgm:cxn modelId="{B2B0C909-43D2-4A6B-A3ED-770320DE3C46}" type="presParOf" srcId="{0BD0CAB9-4424-4961-ADBE-599512E2AA9A}" destId="{8FC18970-88EE-4B7A-AC05-180E9B2AB245}" srcOrd="4" destOrd="0" presId="urn:microsoft.com/office/officeart/2005/8/layout/cycle6"/>
    <dgm:cxn modelId="{4AEB51E5-C444-4C33-8519-D9592D22195C}" type="presParOf" srcId="{0BD0CAB9-4424-4961-ADBE-599512E2AA9A}" destId="{A9FEFB65-0924-444F-A9E2-6559494D92F8}" srcOrd="5" destOrd="0" presId="urn:microsoft.com/office/officeart/2005/8/layout/cycle6"/>
    <dgm:cxn modelId="{8AC061ED-D2B1-42AE-AD82-79D97982EE5E}" type="presParOf" srcId="{0BD0CAB9-4424-4961-ADBE-599512E2AA9A}" destId="{27E50D21-2AC0-49D5-8600-90C7B1D2926C}" srcOrd="6" destOrd="0" presId="urn:microsoft.com/office/officeart/2005/8/layout/cycle6"/>
    <dgm:cxn modelId="{E68B9C9F-C934-43DB-BE8C-2AD59B4F99AE}" type="presParOf" srcId="{0BD0CAB9-4424-4961-ADBE-599512E2AA9A}" destId="{D679B8A2-E0A4-4887-B31F-BD519D0B125B}" srcOrd="7" destOrd="0" presId="urn:microsoft.com/office/officeart/2005/8/layout/cycle6"/>
    <dgm:cxn modelId="{9A196281-97E9-44B2-AFB3-764B6F2617D1}"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a:solidFill>
          <a:schemeClr val="tx1">
            <a:lumMod val="40000"/>
            <a:lumOff val="60000"/>
          </a:schemeClr>
        </a:solidFill>
      </dgm:spPr>
      <dgm:t>
        <a:bodyPr/>
        <a:lstStyle/>
        <a:p>
          <a:r>
            <a:rPr lang="en-US" dirty="0" smtClean="0"/>
            <a:t> </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accent3"/>
        </a:solidFill>
      </dgm:spPr>
      <dgm:t>
        <a:bodyPr/>
        <a:lstStyle/>
        <a:p>
          <a:r>
            <a:rPr lang="en-US" dirty="0" smtClean="0"/>
            <a:t>Complements Sustainability Efforts</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tx1">
            <a:lumMod val="40000"/>
            <a:lumOff val="60000"/>
          </a:schemeClr>
        </a:solidFill>
      </dgm:spPr>
      <dgm:t>
        <a:bodyPr/>
        <a:lstStyle/>
        <a:p>
          <a:r>
            <a:rPr lang="en-US" dirty="0" smtClean="0"/>
            <a:t> </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EA7773B0-237D-4AFC-A768-483B42DB0356}" srcId="{F7E6D15C-C074-4886-950F-4642BDDD3A31}" destId="{13D24530-532F-4C29-ADDF-CD1D3E7E0BD6}" srcOrd="0" destOrd="0" parTransId="{EE590FB3-E9F2-472B-B4E5-8662AC0B1D54}" sibTransId="{444073F3-7168-42FB-B119-0BB9BDB789C7}"/>
    <dgm:cxn modelId="{B98139B5-B6F9-4681-85CD-1A2B5A2E400B}" type="presOf" srcId="{2802E7F3-4FC0-4CEE-AF65-804837D03ECC}" destId="{899D1750-6099-4F5F-8166-F9807F569BC6}" srcOrd="0" destOrd="0" presId="urn:microsoft.com/office/officeart/2005/8/layout/cycle6"/>
    <dgm:cxn modelId="{A8754FD8-615E-40FF-9BC3-9372B6E2886F}" type="presOf" srcId="{1BDF16FB-7FA0-4AAE-9FC6-7822437F10E5}" destId="{27E50D21-2AC0-49D5-8600-90C7B1D2926C}" srcOrd="0" destOrd="0" presId="urn:microsoft.com/office/officeart/2005/8/layout/cycle6"/>
    <dgm:cxn modelId="{7D59F845-4334-481B-985C-2EA64430CEB4}" type="presOf" srcId="{F7E6D15C-C074-4886-950F-4642BDDD3A31}" destId="{0BD0CAB9-4424-4961-ADBE-599512E2AA9A}" srcOrd="0" destOrd="0" presId="urn:microsoft.com/office/officeart/2005/8/layout/cycle6"/>
    <dgm:cxn modelId="{C537F689-753C-4BE1-8F26-02BB05F27C6F}" type="presOf" srcId="{13D24530-532F-4C29-ADDF-CD1D3E7E0BD6}" destId="{F35B375D-BEB5-497A-858D-BEAA9914CB11}" srcOrd="0" destOrd="0" presId="urn:microsoft.com/office/officeart/2005/8/layout/cycle6"/>
    <dgm:cxn modelId="{F5FE425A-4DB4-441C-9597-7950A4B2CA9F}" srcId="{F7E6D15C-C074-4886-950F-4642BDDD3A31}" destId="{1BDF16FB-7FA0-4AAE-9FC6-7822437F10E5}" srcOrd="2" destOrd="0" parTransId="{2FFB74F2-4F98-431B-BADA-5F8735FD3A1F}" sibTransId="{8B67C2BE-0102-4CFC-8766-A342D04AB13E}"/>
    <dgm:cxn modelId="{2E7BC9FA-8CCA-44D7-AB36-D0816741B923}" type="presOf" srcId="{D912ACC9-C282-4E05-8C77-0B34FADBD0DC}" destId="{A9FEFB65-0924-444F-A9E2-6559494D92F8}" srcOrd="0" destOrd="0" presId="urn:microsoft.com/office/officeart/2005/8/layout/cycle6"/>
    <dgm:cxn modelId="{DB56112B-5937-447B-82EF-D19CCB2B280F}" type="presOf" srcId="{444073F3-7168-42FB-B119-0BB9BDB789C7}" destId="{5D4548E7-FA51-464C-B1D9-A9CD0222293D}" srcOrd="0" destOrd="0" presId="urn:microsoft.com/office/officeart/2005/8/layout/cycle6"/>
    <dgm:cxn modelId="{7BDEEE14-D96E-4FED-A612-6CE1F5C54DF8}" type="presOf" srcId="{8B67C2BE-0102-4CFC-8766-A342D04AB13E}" destId="{2C535E20-07C4-477E-A5EE-B1959366F6F3}" srcOrd="0" destOrd="0" presId="urn:microsoft.com/office/officeart/2005/8/layout/cycle6"/>
    <dgm:cxn modelId="{8DE2A3E6-C7E4-4945-8794-99458C08EA6D}" srcId="{F7E6D15C-C074-4886-950F-4642BDDD3A31}" destId="{2802E7F3-4FC0-4CEE-AF65-804837D03ECC}" srcOrd="1" destOrd="0" parTransId="{25B0CFD7-507A-4E99-84A2-A6F985B4C6E8}" sibTransId="{D912ACC9-C282-4E05-8C77-0B34FADBD0DC}"/>
    <dgm:cxn modelId="{65EF9C40-00AA-45B5-BFA6-393929EBE9C2}" type="presParOf" srcId="{0BD0CAB9-4424-4961-ADBE-599512E2AA9A}" destId="{F35B375D-BEB5-497A-858D-BEAA9914CB11}" srcOrd="0" destOrd="0" presId="urn:microsoft.com/office/officeart/2005/8/layout/cycle6"/>
    <dgm:cxn modelId="{BCCAEF6B-2C51-466B-B95E-EE558819BC84}" type="presParOf" srcId="{0BD0CAB9-4424-4961-ADBE-599512E2AA9A}" destId="{A2E92A37-D054-4AE9-8BAB-9EC84AD9DD94}" srcOrd="1" destOrd="0" presId="urn:microsoft.com/office/officeart/2005/8/layout/cycle6"/>
    <dgm:cxn modelId="{1C2ADEF1-25B4-4CB4-8B27-FEEE1739E40A}" type="presParOf" srcId="{0BD0CAB9-4424-4961-ADBE-599512E2AA9A}" destId="{5D4548E7-FA51-464C-B1D9-A9CD0222293D}" srcOrd="2" destOrd="0" presId="urn:microsoft.com/office/officeart/2005/8/layout/cycle6"/>
    <dgm:cxn modelId="{C009917E-72FA-43CC-BCF1-7EAB22896428}" type="presParOf" srcId="{0BD0CAB9-4424-4961-ADBE-599512E2AA9A}" destId="{899D1750-6099-4F5F-8166-F9807F569BC6}" srcOrd="3" destOrd="0" presId="urn:microsoft.com/office/officeart/2005/8/layout/cycle6"/>
    <dgm:cxn modelId="{7A9A3206-477C-488B-AC31-1EAAE0629270}" type="presParOf" srcId="{0BD0CAB9-4424-4961-ADBE-599512E2AA9A}" destId="{8FC18970-88EE-4B7A-AC05-180E9B2AB245}" srcOrd="4" destOrd="0" presId="urn:microsoft.com/office/officeart/2005/8/layout/cycle6"/>
    <dgm:cxn modelId="{355C9B96-A15C-4951-8C9F-2B8FABE39477}" type="presParOf" srcId="{0BD0CAB9-4424-4961-ADBE-599512E2AA9A}" destId="{A9FEFB65-0924-444F-A9E2-6559494D92F8}" srcOrd="5" destOrd="0" presId="urn:microsoft.com/office/officeart/2005/8/layout/cycle6"/>
    <dgm:cxn modelId="{B753480C-4D7E-4A4D-8B1A-A9C3DC23753C}" type="presParOf" srcId="{0BD0CAB9-4424-4961-ADBE-599512E2AA9A}" destId="{27E50D21-2AC0-49D5-8600-90C7B1D2926C}" srcOrd="6" destOrd="0" presId="urn:microsoft.com/office/officeart/2005/8/layout/cycle6"/>
    <dgm:cxn modelId="{7DF5ECE1-46D6-4625-87AF-08A3F4F81D8F}" type="presParOf" srcId="{0BD0CAB9-4424-4961-ADBE-599512E2AA9A}" destId="{D679B8A2-E0A4-4887-B31F-BD519D0B125B}" srcOrd="7" destOrd="0" presId="urn:microsoft.com/office/officeart/2005/8/layout/cycle6"/>
    <dgm:cxn modelId="{65EA5D85-51D1-4EE1-900F-949452357DEF}"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E6D15C-C074-4886-950F-4642BDDD3A31}"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13D24530-532F-4C29-ADDF-CD1D3E7E0BD6}">
      <dgm:prSet phldrT="[Text]"/>
      <dgm:spPr>
        <a:solidFill>
          <a:schemeClr val="tx1">
            <a:lumMod val="40000"/>
            <a:lumOff val="60000"/>
          </a:schemeClr>
        </a:solidFill>
      </dgm:spPr>
      <dgm:t>
        <a:bodyPr/>
        <a:lstStyle/>
        <a:p>
          <a:r>
            <a:rPr lang="en-US" dirty="0" smtClean="0"/>
            <a:t> </a:t>
          </a:r>
          <a:endParaRPr lang="en-US" dirty="0"/>
        </a:p>
      </dgm:t>
    </dgm:pt>
    <dgm:pt modelId="{EE590FB3-E9F2-472B-B4E5-8662AC0B1D54}" type="parTrans" cxnId="{EA7773B0-237D-4AFC-A768-483B42DB0356}">
      <dgm:prSet/>
      <dgm:spPr/>
      <dgm:t>
        <a:bodyPr/>
        <a:lstStyle/>
        <a:p>
          <a:endParaRPr lang="en-US"/>
        </a:p>
      </dgm:t>
    </dgm:pt>
    <dgm:pt modelId="{444073F3-7168-42FB-B119-0BB9BDB789C7}" type="sibTrans" cxnId="{EA7773B0-237D-4AFC-A768-483B42DB0356}">
      <dgm:prSet/>
      <dgm:spPr/>
      <dgm:t>
        <a:bodyPr/>
        <a:lstStyle/>
        <a:p>
          <a:endParaRPr lang="en-US"/>
        </a:p>
      </dgm:t>
    </dgm:pt>
    <dgm:pt modelId="{2802E7F3-4FC0-4CEE-AF65-804837D03ECC}">
      <dgm:prSet phldrT="[Text]"/>
      <dgm:spPr>
        <a:solidFill>
          <a:schemeClr val="tx1">
            <a:lumMod val="40000"/>
            <a:lumOff val="60000"/>
          </a:schemeClr>
        </a:solidFill>
      </dgm:spPr>
      <dgm:t>
        <a:bodyPr/>
        <a:lstStyle/>
        <a:p>
          <a:r>
            <a:rPr lang="en-US" dirty="0" smtClean="0"/>
            <a:t> </a:t>
          </a:r>
          <a:endParaRPr lang="en-US" dirty="0"/>
        </a:p>
      </dgm:t>
    </dgm:pt>
    <dgm:pt modelId="{25B0CFD7-507A-4E99-84A2-A6F985B4C6E8}" type="parTrans" cxnId="{8DE2A3E6-C7E4-4945-8794-99458C08EA6D}">
      <dgm:prSet/>
      <dgm:spPr/>
      <dgm:t>
        <a:bodyPr/>
        <a:lstStyle/>
        <a:p>
          <a:endParaRPr lang="en-US"/>
        </a:p>
      </dgm:t>
    </dgm:pt>
    <dgm:pt modelId="{D912ACC9-C282-4E05-8C77-0B34FADBD0DC}" type="sibTrans" cxnId="{8DE2A3E6-C7E4-4945-8794-99458C08EA6D}">
      <dgm:prSet/>
      <dgm:spPr/>
      <dgm:t>
        <a:bodyPr/>
        <a:lstStyle/>
        <a:p>
          <a:endParaRPr lang="en-US"/>
        </a:p>
      </dgm:t>
    </dgm:pt>
    <dgm:pt modelId="{1BDF16FB-7FA0-4AAE-9FC6-7822437F10E5}">
      <dgm:prSet phldrT="[Text]"/>
      <dgm:spPr>
        <a:solidFill>
          <a:schemeClr val="accent6"/>
        </a:solidFill>
      </dgm:spPr>
      <dgm:t>
        <a:bodyPr/>
        <a:lstStyle/>
        <a:p>
          <a:r>
            <a:rPr lang="en-US" dirty="0" smtClean="0"/>
            <a:t>Signals Corporate Leadership </a:t>
          </a:r>
          <a:endParaRPr lang="en-US" dirty="0"/>
        </a:p>
      </dgm:t>
    </dgm:pt>
    <dgm:pt modelId="{2FFB74F2-4F98-431B-BADA-5F8735FD3A1F}" type="parTrans" cxnId="{F5FE425A-4DB4-441C-9597-7950A4B2CA9F}">
      <dgm:prSet/>
      <dgm:spPr/>
      <dgm:t>
        <a:bodyPr/>
        <a:lstStyle/>
        <a:p>
          <a:endParaRPr lang="en-US"/>
        </a:p>
      </dgm:t>
    </dgm:pt>
    <dgm:pt modelId="{8B67C2BE-0102-4CFC-8766-A342D04AB13E}" type="sibTrans" cxnId="{F5FE425A-4DB4-441C-9597-7950A4B2CA9F}">
      <dgm:prSet/>
      <dgm:spPr/>
      <dgm:t>
        <a:bodyPr/>
        <a:lstStyle/>
        <a:p>
          <a:endParaRPr lang="en-US"/>
        </a:p>
      </dgm:t>
    </dgm:pt>
    <dgm:pt modelId="{0BD0CAB9-4424-4961-ADBE-599512E2AA9A}" type="pres">
      <dgm:prSet presAssocID="{F7E6D15C-C074-4886-950F-4642BDDD3A31}" presName="cycle" presStyleCnt="0">
        <dgm:presLayoutVars>
          <dgm:dir/>
          <dgm:resizeHandles val="exact"/>
        </dgm:presLayoutVars>
      </dgm:prSet>
      <dgm:spPr/>
      <dgm:t>
        <a:bodyPr/>
        <a:lstStyle/>
        <a:p>
          <a:endParaRPr lang="en-US"/>
        </a:p>
      </dgm:t>
    </dgm:pt>
    <dgm:pt modelId="{F35B375D-BEB5-497A-858D-BEAA9914CB11}" type="pres">
      <dgm:prSet presAssocID="{13D24530-532F-4C29-ADDF-CD1D3E7E0BD6}" presName="node" presStyleLbl="node1" presStyleIdx="0" presStyleCnt="3">
        <dgm:presLayoutVars>
          <dgm:bulletEnabled val="1"/>
        </dgm:presLayoutVars>
      </dgm:prSet>
      <dgm:spPr/>
      <dgm:t>
        <a:bodyPr/>
        <a:lstStyle/>
        <a:p>
          <a:endParaRPr lang="en-US"/>
        </a:p>
      </dgm:t>
    </dgm:pt>
    <dgm:pt modelId="{A2E92A37-D054-4AE9-8BAB-9EC84AD9DD94}" type="pres">
      <dgm:prSet presAssocID="{13D24530-532F-4C29-ADDF-CD1D3E7E0BD6}" presName="spNode" presStyleCnt="0"/>
      <dgm:spPr/>
    </dgm:pt>
    <dgm:pt modelId="{5D4548E7-FA51-464C-B1D9-A9CD0222293D}" type="pres">
      <dgm:prSet presAssocID="{444073F3-7168-42FB-B119-0BB9BDB789C7}" presName="sibTrans" presStyleLbl="sibTrans1D1" presStyleIdx="0" presStyleCnt="3"/>
      <dgm:spPr/>
      <dgm:t>
        <a:bodyPr/>
        <a:lstStyle/>
        <a:p>
          <a:endParaRPr lang="en-US"/>
        </a:p>
      </dgm:t>
    </dgm:pt>
    <dgm:pt modelId="{899D1750-6099-4F5F-8166-F9807F569BC6}" type="pres">
      <dgm:prSet presAssocID="{2802E7F3-4FC0-4CEE-AF65-804837D03ECC}" presName="node" presStyleLbl="node1" presStyleIdx="1" presStyleCnt="3">
        <dgm:presLayoutVars>
          <dgm:bulletEnabled val="1"/>
        </dgm:presLayoutVars>
      </dgm:prSet>
      <dgm:spPr/>
      <dgm:t>
        <a:bodyPr/>
        <a:lstStyle/>
        <a:p>
          <a:endParaRPr lang="en-US"/>
        </a:p>
      </dgm:t>
    </dgm:pt>
    <dgm:pt modelId="{8FC18970-88EE-4B7A-AC05-180E9B2AB245}" type="pres">
      <dgm:prSet presAssocID="{2802E7F3-4FC0-4CEE-AF65-804837D03ECC}" presName="spNode" presStyleCnt="0"/>
      <dgm:spPr/>
    </dgm:pt>
    <dgm:pt modelId="{A9FEFB65-0924-444F-A9E2-6559494D92F8}" type="pres">
      <dgm:prSet presAssocID="{D912ACC9-C282-4E05-8C77-0B34FADBD0DC}" presName="sibTrans" presStyleLbl="sibTrans1D1" presStyleIdx="1" presStyleCnt="3"/>
      <dgm:spPr/>
      <dgm:t>
        <a:bodyPr/>
        <a:lstStyle/>
        <a:p>
          <a:endParaRPr lang="en-US"/>
        </a:p>
      </dgm:t>
    </dgm:pt>
    <dgm:pt modelId="{27E50D21-2AC0-49D5-8600-90C7B1D2926C}" type="pres">
      <dgm:prSet presAssocID="{1BDF16FB-7FA0-4AAE-9FC6-7822437F10E5}" presName="node" presStyleLbl="node1" presStyleIdx="2" presStyleCnt="3">
        <dgm:presLayoutVars>
          <dgm:bulletEnabled val="1"/>
        </dgm:presLayoutVars>
      </dgm:prSet>
      <dgm:spPr/>
      <dgm:t>
        <a:bodyPr/>
        <a:lstStyle/>
        <a:p>
          <a:endParaRPr lang="en-US"/>
        </a:p>
      </dgm:t>
    </dgm:pt>
    <dgm:pt modelId="{D679B8A2-E0A4-4887-B31F-BD519D0B125B}" type="pres">
      <dgm:prSet presAssocID="{1BDF16FB-7FA0-4AAE-9FC6-7822437F10E5}" presName="spNode" presStyleCnt="0"/>
      <dgm:spPr/>
    </dgm:pt>
    <dgm:pt modelId="{2C535E20-07C4-477E-A5EE-B1959366F6F3}" type="pres">
      <dgm:prSet presAssocID="{8B67C2BE-0102-4CFC-8766-A342D04AB13E}" presName="sibTrans" presStyleLbl="sibTrans1D1" presStyleIdx="2" presStyleCnt="3"/>
      <dgm:spPr/>
      <dgm:t>
        <a:bodyPr/>
        <a:lstStyle/>
        <a:p>
          <a:endParaRPr lang="en-US"/>
        </a:p>
      </dgm:t>
    </dgm:pt>
  </dgm:ptLst>
  <dgm:cxnLst>
    <dgm:cxn modelId="{F5FE425A-4DB4-441C-9597-7950A4B2CA9F}" srcId="{F7E6D15C-C074-4886-950F-4642BDDD3A31}" destId="{1BDF16FB-7FA0-4AAE-9FC6-7822437F10E5}" srcOrd="2" destOrd="0" parTransId="{2FFB74F2-4F98-431B-BADA-5F8735FD3A1F}" sibTransId="{8B67C2BE-0102-4CFC-8766-A342D04AB13E}"/>
    <dgm:cxn modelId="{EA7773B0-237D-4AFC-A768-483B42DB0356}" srcId="{F7E6D15C-C074-4886-950F-4642BDDD3A31}" destId="{13D24530-532F-4C29-ADDF-CD1D3E7E0BD6}" srcOrd="0" destOrd="0" parTransId="{EE590FB3-E9F2-472B-B4E5-8662AC0B1D54}" sibTransId="{444073F3-7168-42FB-B119-0BB9BDB789C7}"/>
    <dgm:cxn modelId="{5DB91A47-3CFC-4A46-82C9-5FFCC2901053}" type="presOf" srcId="{444073F3-7168-42FB-B119-0BB9BDB789C7}" destId="{5D4548E7-FA51-464C-B1D9-A9CD0222293D}" srcOrd="0" destOrd="0" presId="urn:microsoft.com/office/officeart/2005/8/layout/cycle6"/>
    <dgm:cxn modelId="{F8E8C22B-F3EC-4EB1-A27B-41D9A5C60A31}" type="presOf" srcId="{13D24530-532F-4C29-ADDF-CD1D3E7E0BD6}" destId="{F35B375D-BEB5-497A-858D-BEAA9914CB11}" srcOrd="0" destOrd="0" presId="urn:microsoft.com/office/officeart/2005/8/layout/cycle6"/>
    <dgm:cxn modelId="{8C4DCE51-C4DD-4B33-8C0E-BA12F5E0E62C}" type="presOf" srcId="{F7E6D15C-C074-4886-950F-4642BDDD3A31}" destId="{0BD0CAB9-4424-4961-ADBE-599512E2AA9A}" srcOrd="0" destOrd="0" presId="urn:microsoft.com/office/officeart/2005/8/layout/cycle6"/>
    <dgm:cxn modelId="{8DE2A3E6-C7E4-4945-8794-99458C08EA6D}" srcId="{F7E6D15C-C074-4886-950F-4642BDDD3A31}" destId="{2802E7F3-4FC0-4CEE-AF65-804837D03ECC}" srcOrd="1" destOrd="0" parTransId="{25B0CFD7-507A-4E99-84A2-A6F985B4C6E8}" sibTransId="{D912ACC9-C282-4E05-8C77-0B34FADBD0DC}"/>
    <dgm:cxn modelId="{BDF583DD-3AF4-4D9D-90BA-72622EFB5F01}" type="presOf" srcId="{1BDF16FB-7FA0-4AAE-9FC6-7822437F10E5}" destId="{27E50D21-2AC0-49D5-8600-90C7B1D2926C}" srcOrd="0" destOrd="0" presId="urn:microsoft.com/office/officeart/2005/8/layout/cycle6"/>
    <dgm:cxn modelId="{DE659190-806A-4DCC-B53F-C8337D9C7F58}" type="presOf" srcId="{2802E7F3-4FC0-4CEE-AF65-804837D03ECC}" destId="{899D1750-6099-4F5F-8166-F9807F569BC6}" srcOrd="0" destOrd="0" presId="urn:microsoft.com/office/officeart/2005/8/layout/cycle6"/>
    <dgm:cxn modelId="{7A3AA2EE-2238-410C-ABE9-A12B35F33768}" type="presOf" srcId="{D912ACC9-C282-4E05-8C77-0B34FADBD0DC}" destId="{A9FEFB65-0924-444F-A9E2-6559494D92F8}" srcOrd="0" destOrd="0" presId="urn:microsoft.com/office/officeart/2005/8/layout/cycle6"/>
    <dgm:cxn modelId="{9E8FB1B7-975F-47BB-A657-6DD52487404D}" type="presOf" srcId="{8B67C2BE-0102-4CFC-8766-A342D04AB13E}" destId="{2C535E20-07C4-477E-A5EE-B1959366F6F3}" srcOrd="0" destOrd="0" presId="urn:microsoft.com/office/officeart/2005/8/layout/cycle6"/>
    <dgm:cxn modelId="{925E95F0-A340-4B6F-8059-B59C4B4B3052}" type="presParOf" srcId="{0BD0CAB9-4424-4961-ADBE-599512E2AA9A}" destId="{F35B375D-BEB5-497A-858D-BEAA9914CB11}" srcOrd="0" destOrd="0" presId="urn:microsoft.com/office/officeart/2005/8/layout/cycle6"/>
    <dgm:cxn modelId="{6381BB85-2AC7-4D83-BABA-F4615F93EC46}" type="presParOf" srcId="{0BD0CAB9-4424-4961-ADBE-599512E2AA9A}" destId="{A2E92A37-D054-4AE9-8BAB-9EC84AD9DD94}" srcOrd="1" destOrd="0" presId="urn:microsoft.com/office/officeart/2005/8/layout/cycle6"/>
    <dgm:cxn modelId="{DB4F658E-8869-4086-8D38-1C30817750FB}" type="presParOf" srcId="{0BD0CAB9-4424-4961-ADBE-599512E2AA9A}" destId="{5D4548E7-FA51-464C-B1D9-A9CD0222293D}" srcOrd="2" destOrd="0" presId="urn:microsoft.com/office/officeart/2005/8/layout/cycle6"/>
    <dgm:cxn modelId="{34C96844-6B42-4FA1-9AB6-F5536193181C}" type="presParOf" srcId="{0BD0CAB9-4424-4961-ADBE-599512E2AA9A}" destId="{899D1750-6099-4F5F-8166-F9807F569BC6}" srcOrd="3" destOrd="0" presId="urn:microsoft.com/office/officeart/2005/8/layout/cycle6"/>
    <dgm:cxn modelId="{BDFA2175-2532-40A6-9D04-941589D31EE4}" type="presParOf" srcId="{0BD0CAB9-4424-4961-ADBE-599512E2AA9A}" destId="{8FC18970-88EE-4B7A-AC05-180E9B2AB245}" srcOrd="4" destOrd="0" presId="urn:microsoft.com/office/officeart/2005/8/layout/cycle6"/>
    <dgm:cxn modelId="{E2B0EAFE-BF3B-4D77-B63C-6942DF357363}" type="presParOf" srcId="{0BD0CAB9-4424-4961-ADBE-599512E2AA9A}" destId="{A9FEFB65-0924-444F-A9E2-6559494D92F8}" srcOrd="5" destOrd="0" presId="urn:microsoft.com/office/officeart/2005/8/layout/cycle6"/>
    <dgm:cxn modelId="{05DF07E3-EB27-4736-B216-AE117464FBE7}" type="presParOf" srcId="{0BD0CAB9-4424-4961-ADBE-599512E2AA9A}" destId="{27E50D21-2AC0-49D5-8600-90C7B1D2926C}" srcOrd="6" destOrd="0" presId="urn:microsoft.com/office/officeart/2005/8/layout/cycle6"/>
    <dgm:cxn modelId="{92D6A032-00A1-492A-B2D9-65671970CEBA}" type="presParOf" srcId="{0BD0CAB9-4424-4961-ADBE-599512E2AA9A}" destId="{D679B8A2-E0A4-4887-B31F-BD519D0B125B}" srcOrd="7" destOrd="0" presId="urn:microsoft.com/office/officeart/2005/8/layout/cycle6"/>
    <dgm:cxn modelId="{4797715A-0884-47B6-B30B-06426E1F31FF}" type="presParOf" srcId="{0BD0CAB9-4424-4961-ADBE-599512E2AA9A}" destId="{2C535E20-07C4-477E-A5EE-B1959366F6F3}"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893F1A-7E77-4608-B88E-B3404A5A64C7}" type="doc">
      <dgm:prSet loTypeId="urn:microsoft.com/office/officeart/2005/8/layout/hProcess9" loCatId="process" qsTypeId="urn:microsoft.com/office/officeart/2005/8/quickstyle/simple1" qsCatId="simple" csTypeId="urn:microsoft.com/office/officeart/2005/8/colors/colorful3" csCatId="colorful" phldr="1"/>
      <dgm:spPr/>
      <dgm:t>
        <a:bodyPr/>
        <a:lstStyle/>
        <a:p>
          <a:endParaRPr lang="en-US"/>
        </a:p>
      </dgm:t>
    </dgm:pt>
    <dgm:pt modelId="{0383FC74-6FBB-4EB0-B091-EC7EAC28B9C1}">
      <dgm:prSet phldrT="[Text]"/>
      <dgm:spPr/>
      <dgm:t>
        <a:bodyPr/>
        <a:lstStyle/>
        <a:p>
          <a:r>
            <a:rPr lang="en-US" dirty="0" smtClean="0"/>
            <a:t>Program Background</a:t>
          </a:r>
          <a:endParaRPr lang="en-US" dirty="0"/>
        </a:p>
      </dgm:t>
    </dgm:pt>
    <dgm:pt modelId="{0433EECA-2834-41C9-B54F-4A7191CFB881}" type="parTrans" cxnId="{5CC34472-D042-4AE1-8394-4298794CD023}">
      <dgm:prSet/>
      <dgm:spPr/>
      <dgm:t>
        <a:bodyPr/>
        <a:lstStyle/>
        <a:p>
          <a:endParaRPr lang="en-US"/>
        </a:p>
      </dgm:t>
    </dgm:pt>
    <dgm:pt modelId="{E76CDA56-9449-4F88-91DB-765EC88E5BDC}" type="sibTrans" cxnId="{5CC34472-D042-4AE1-8394-4298794CD023}">
      <dgm:prSet/>
      <dgm:spPr/>
      <dgm:t>
        <a:bodyPr/>
        <a:lstStyle/>
        <a:p>
          <a:endParaRPr lang="en-US"/>
        </a:p>
      </dgm:t>
    </dgm:pt>
    <dgm:pt modelId="{7D3A90A9-0985-47D5-A463-B4D06016DD81}">
      <dgm:prSet phldrT="[Text]"/>
      <dgm:spPr/>
      <dgm:t>
        <a:bodyPr/>
        <a:lstStyle/>
        <a:p>
          <a:r>
            <a:rPr lang="en-US" dirty="0" smtClean="0"/>
            <a:t>Goals and Progress</a:t>
          </a:r>
          <a:endParaRPr lang="en-US" dirty="0"/>
        </a:p>
      </dgm:t>
    </dgm:pt>
    <dgm:pt modelId="{3E17D56F-DE9F-4EE6-AE5A-C715E61DC251}" type="parTrans" cxnId="{F61B6037-5128-44CE-A433-00101DBB7393}">
      <dgm:prSet/>
      <dgm:spPr/>
      <dgm:t>
        <a:bodyPr/>
        <a:lstStyle/>
        <a:p>
          <a:endParaRPr lang="en-US"/>
        </a:p>
      </dgm:t>
    </dgm:pt>
    <dgm:pt modelId="{D5105CCA-53A3-452D-B664-EB64591EA53A}" type="sibTrans" cxnId="{F61B6037-5128-44CE-A433-00101DBB7393}">
      <dgm:prSet/>
      <dgm:spPr/>
      <dgm:t>
        <a:bodyPr/>
        <a:lstStyle/>
        <a:p>
          <a:endParaRPr lang="en-US"/>
        </a:p>
      </dgm:t>
    </dgm:pt>
    <dgm:pt modelId="{BE8F9308-F1FD-4CB0-8148-A9E31F332D7E}">
      <dgm:prSet phldrT="[Text]"/>
      <dgm:spPr/>
      <dgm:t>
        <a:bodyPr/>
        <a:lstStyle/>
        <a:p>
          <a:r>
            <a:rPr lang="en-US" dirty="0" smtClean="0"/>
            <a:t>Demand Assessment</a:t>
          </a:r>
          <a:endParaRPr lang="en-US" dirty="0"/>
        </a:p>
      </dgm:t>
    </dgm:pt>
    <dgm:pt modelId="{A13B3117-9D79-4809-BE1C-851C5FAB22EB}" type="parTrans" cxnId="{3B03BC17-9394-4009-8FFB-0A8D47DEC704}">
      <dgm:prSet/>
      <dgm:spPr/>
      <dgm:t>
        <a:bodyPr/>
        <a:lstStyle/>
        <a:p>
          <a:endParaRPr lang="en-US"/>
        </a:p>
      </dgm:t>
    </dgm:pt>
    <dgm:pt modelId="{BB417E8C-2DDF-4916-8986-DBC3DA7F686A}" type="sibTrans" cxnId="{3B03BC17-9394-4009-8FFB-0A8D47DEC704}">
      <dgm:prSet/>
      <dgm:spPr/>
      <dgm:t>
        <a:bodyPr/>
        <a:lstStyle/>
        <a:p>
          <a:endParaRPr lang="en-US"/>
        </a:p>
      </dgm:t>
    </dgm:pt>
    <dgm:pt modelId="{7BED1C37-F8FC-47CE-AF7A-59AF80AE65AC}">
      <dgm:prSet phldrT="[Text]"/>
      <dgm:spPr>
        <a:solidFill>
          <a:schemeClr val="accent1"/>
        </a:solidFill>
      </dgm:spPr>
      <dgm:t>
        <a:bodyPr/>
        <a:lstStyle/>
        <a:p>
          <a:r>
            <a:rPr lang="en-US" dirty="0" smtClean="0"/>
            <a:t>Procurement &amp; Installation</a:t>
          </a:r>
          <a:endParaRPr lang="en-US" dirty="0"/>
        </a:p>
      </dgm:t>
    </dgm:pt>
    <dgm:pt modelId="{C9B97A6C-688A-4C81-8878-71AB47CE68B4}" type="parTrans" cxnId="{2856CD05-1C44-40F8-B2F0-2E0E18D6FFA2}">
      <dgm:prSet/>
      <dgm:spPr/>
      <dgm:t>
        <a:bodyPr/>
        <a:lstStyle/>
        <a:p>
          <a:endParaRPr lang="en-US"/>
        </a:p>
      </dgm:t>
    </dgm:pt>
    <dgm:pt modelId="{6C332AE2-8577-484C-AE68-C6577FFFD2BD}" type="sibTrans" cxnId="{2856CD05-1C44-40F8-B2F0-2E0E18D6FFA2}">
      <dgm:prSet/>
      <dgm:spPr/>
      <dgm:t>
        <a:bodyPr/>
        <a:lstStyle/>
        <a:p>
          <a:endParaRPr lang="en-US"/>
        </a:p>
      </dgm:t>
    </dgm:pt>
    <dgm:pt modelId="{12510EDF-1076-46CA-8B6F-C3BEAB2C7DEF}">
      <dgm:prSet phldrT="[Text]"/>
      <dgm:spPr>
        <a:solidFill>
          <a:schemeClr val="accent1"/>
        </a:solidFill>
      </dgm:spPr>
      <dgm:t>
        <a:bodyPr/>
        <a:lstStyle/>
        <a:p>
          <a:r>
            <a:rPr lang="en-US" dirty="0" smtClean="0"/>
            <a:t>Management &amp; Policy</a:t>
          </a:r>
          <a:endParaRPr lang="en-US" dirty="0"/>
        </a:p>
      </dgm:t>
    </dgm:pt>
    <dgm:pt modelId="{C30BFAAA-0040-44F5-A13D-BFFC61475C80}" type="parTrans" cxnId="{C61C123E-C05B-4E25-8315-0D4100B26F10}">
      <dgm:prSet/>
      <dgm:spPr/>
      <dgm:t>
        <a:bodyPr/>
        <a:lstStyle/>
        <a:p>
          <a:endParaRPr lang="en-US"/>
        </a:p>
      </dgm:t>
    </dgm:pt>
    <dgm:pt modelId="{FD2328A2-198F-4960-B028-DF30963A6297}" type="sibTrans" cxnId="{C61C123E-C05B-4E25-8315-0D4100B26F10}">
      <dgm:prSet/>
      <dgm:spPr/>
      <dgm:t>
        <a:bodyPr/>
        <a:lstStyle/>
        <a:p>
          <a:endParaRPr lang="en-US"/>
        </a:p>
      </dgm:t>
    </dgm:pt>
    <dgm:pt modelId="{C43E4E2D-D60F-484F-8CC6-EC599500F03C}">
      <dgm:prSet phldrT="[Text]"/>
      <dgm:spPr/>
      <dgm:t>
        <a:bodyPr/>
        <a:lstStyle/>
        <a:p>
          <a:r>
            <a:rPr lang="en-US" dirty="0" smtClean="0"/>
            <a:t>Activity or Programs</a:t>
          </a:r>
          <a:endParaRPr lang="en-US" dirty="0"/>
        </a:p>
      </dgm:t>
    </dgm:pt>
    <dgm:pt modelId="{92635353-E3F6-4E87-9487-55CD0ABE5736}" type="parTrans" cxnId="{3F0C4913-1FD5-464A-9A08-4B70DDEE0121}">
      <dgm:prSet/>
      <dgm:spPr/>
      <dgm:t>
        <a:bodyPr/>
        <a:lstStyle/>
        <a:p>
          <a:endParaRPr lang="en-US"/>
        </a:p>
      </dgm:t>
    </dgm:pt>
    <dgm:pt modelId="{FED4D53A-5013-4962-9983-FE23F8F11DA5}" type="sibTrans" cxnId="{3F0C4913-1FD5-464A-9A08-4B70DDEE0121}">
      <dgm:prSet/>
      <dgm:spPr/>
      <dgm:t>
        <a:bodyPr/>
        <a:lstStyle/>
        <a:p>
          <a:endParaRPr lang="en-US"/>
        </a:p>
      </dgm:t>
    </dgm:pt>
    <dgm:pt modelId="{3A897D9F-AD18-4D60-9955-123512D98D8A}" type="pres">
      <dgm:prSet presAssocID="{94893F1A-7E77-4608-B88E-B3404A5A64C7}" presName="CompostProcess" presStyleCnt="0">
        <dgm:presLayoutVars>
          <dgm:dir/>
          <dgm:resizeHandles val="exact"/>
        </dgm:presLayoutVars>
      </dgm:prSet>
      <dgm:spPr/>
      <dgm:t>
        <a:bodyPr/>
        <a:lstStyle/>
        <a:p>
          <a:endParaRPr lang="en-US"/>
        </a:p>
      </dgm:t>
    </dgm:pt>
    <dgm:pt modelId="{CF37F58A-F1F0-46AC-A588-E4F7F7C2C71E}" type="pres">
      <dgm:prSet presAssocID="{94893F1A-7E77-4608-B88E-B3404A5A64C7}" presName="arrow" presStyleLbl="bgShp" presStyleIdx="0" presStyleCnt="1" custScaleX="90196" custScaleY="22077" custLinFactNeighborY="-37039"/>
      <dgm:spPr>
        <a:noFill/>
      </dgm:spPr>
      <dgm:t>
        <a:bodyPr/>
        <a:lstStyle/>
        <a:p>
          <a:endParaRPr lang="en-US"/>
        </a:p>
      </dgm:t>
    </dgm:pt>
    <dgm:pt modelId="{1779EC6B-2EFD-4805-A598-2C38A07E2945}" type="pres">
      <dgm:prSet presAssocID="{94893F1A-7E77-4608-B88E-B3404A5A64C7}" presName="linearProcess" presStyleCnt="0"/>
      <dgm:spPr/>
    </dgm:pt>
    <dgm:pt modelId="{99F149F7-2BC6-4293-841A-C334669F70FC}" type="pres">
      <dgm:prSet presAssocID="{0383FC74-6FBB-4EB0-B091-EC7EAC28B9C1}" presName="textNode" presStyleLbl="node1" presStyleIdx="0" presStyleCnt="6" custScaleY="60811">
        <dgm:presLayoutVars>
          <dgm:bulletEnabled val="1"/>
        </dgm:presLayoutVars>
      </dgm:prSet>
      <dgm:spPr/>
      <dgm:t>
        <a:bodyPr/>
        <a:lstStyle/>
        <a:p>
          <a:endParaRPr lang="en-US"/>
        </a:p>
      </dgm:t>
    </dgm:pt>
    <dgm:pt modelId="{EC8921ED-2394-4200-AEA6-255C53816990}" type="pres">
      <dgm:prSet presAssocID="{E76CDA56-9449-4F88-91DB-765EC88E5BDC}" presName="sibTrans" presStyleCnt="0"/>
      <dgm:spPr/>
    </dgm:pt>
    <dgm:pt modelId="{5FB6D21B-F149-49CA-98AD-AABF69DA20DA}" type="pres">
      <dgm:prSet presAssocID="{7D3A90A9-0985-47D5-A463-B4D06016DD81}" presName="textNode" presStyleLbl="node1" presStyleIdx="1" presStyleCnt="6" custScaleY="60811">
        <dgm:presLayoutVars>
          <dgm:bulletEnabled val="1"/>
        </dgm:presLayoutVars>
      </dgm:prSet>
      <dgm:spPr/>
      <dgm:t>
        <a:bodyPr/>
        <a:lstStyle/>
        <a:p>
          <a:endParaRPr lang="en-US"/>
        </a:p>
      </dgm:t>
    </dgm:pt>
    <dgm:pt modelId="{85845B96-F2E8-46EF-9798-40D2AF59DFF0}" type="pres">
      <dgm:prSet presAssocID="{D5105CCA-53A3-452D-B664-EB64591EA53A}" presName="sibTrans" presStyleCnt="0"/>
      <dgm:spPr/>
    </dgm:pt>
    <dgm:pt modelId="{4E6F3AFB-0D24-4EA3-86D9-A0EA752F3F11}" type="pres">
      <dgm:prSet presAssocID="{BE8F9308-F1FD-4CB0-8148-A9E31F332D7E}" presName="textNode" presStyleLbl="node1" presStyleIdx="2" presStyleCnt="6" custScaleY="60811">
        <dgm:presLayoutVars>
          <dgm:bulletEnabled val="1"/>
        </dgm:presLayoutVars>
      </dgm:prSet>
      <dgm:spPr/>
      <dgm:t>
        <a:bodyPr/>
        <a:lstStyle/>
        <a:p>
          <a:endParaRPr lang="en-US"/>
        </a:p>
      </dgm:t>
    </dgm:pt>
    <dgm:pt modelId="{55A9196D-551B-4E14-A4E7-31BFD4DAAE09}" type="pres">
      <dgm:prSet presAssocID="{BB417E8C-2DDF-4916-8986-DBC3DA7F686A}" presName="sibTrans" presStyleCnt="0"/>
      <dgm:spPr/>
    </dgm:pt>
    <dgm:pt modelId="{001354CE-3280-436D-B324-EFD882291935}" type="pres">
      <dgm:prSet presAssocID="{12510EDF-1076-46CA-8B6F-C3BEAB2C7DEF}" presName="textNode" presStyleLbl="node1" presStyleIdx="3" presStyleCnt="6" custScaleY="60811">
        <dgm:presLayoutVars>
          <dgm:bulletEnabled val="1"/>
        </dgm:presLayoutVars>
      </dgm:prSet>
      <dgm:spPr/>
      <dgm:t>
        <a:bodyPr/>
        <a:lstStyle/>
        <a:p>
          <a:endParaRPr lang="en-US"/>
        </a:p>
      </dgm:t>
    </dgm:pt>
    <dgm:pt modelId="{1542488E-B621-4D59-814B-0BA8E682B17C}" type="pres">
      <dgm:prSet presAssocID="{FD2328A2-198F-4960-B028-DF30963A6297}" presName="sibTrans" presStyleCnt="0"/>
      <dgm:spPr/>
    </dgm:pt>
    <dgm:pt modelId="{9B949693-DA22-4C02-AEE4-8F891C73F1E6}" type="pres">
      <dgm:prSet presAssocID="{7BED1C37-F8FC-47CE-AF7A-59AF80AE65AC}" presName="textNode" presStyleLbl="node1" presStyleIdx="4" presStyleCnt="6" custScaleY="60811">
        <dgm:presLayoutVars>
          <dgm:bulletEnabled val="1"/>
        </dgm:presLayoutVars>
      </dgm:prSet>
      <dgm:spPr/>
      <dgm:t>
        <a:bodyPr/>
        <a:lstStyle/>
        <a:p>
          <a:endParaRPr lang="en-US"/>
        </a:p>
      </dgm:t>
    </dgm:pt>
    <dgm:pt modelId="{EF51D7F6-CC36-41A8-97B0-38D5151C51E6}" type="pres">
      <dgm:prSet presAssocID="{6C332AE2-8577-484C-AE68-C6577FFFD2BD}" presName="sibTrans" presStyleCnt="0"/>
      <dgm:spPr/>
    </dgm:pt>
    <dgm:pt modelId="{F5757D97-2687-4EC2-AEC5-BA92C5982A4A}" type="pres">
      <dgm:prSet presAssocID="{C43E4E2D-D60F-484F-8CC6-EC599500F03C}" presName="textNode" presStyleLbl="node1" presStyleIdx="5" presStyleCnt="6" custScaleY="60811">
        <dgm:presLayoutVars>
          <dgm:bulletEnabled val="1"/>
        </dgm:presLayoutVars>
      </dgm:prSet>
      <dgm:spPr/>
      <dgm:t>
        <a:bodyPr/>
        <a:lstStyle/>
        <a:p>
          <a:endParaRPr lang="en-US"/>
        </a:p>
      </dgm:t>
    </dgm:pt>
  </dgm:ptLst>
  <dgm:cxnLst>
    <dgm:cxn modelId="{F61B6037-5128-44CE-A433-00101DBB7393}" srcId="{94893F1A-7E77-4608-B88E-B3404A5A64C7}" destId="{7D3A90A9-0985-47D5-A463-B4D06016DD81}" srcOrd="1" destOrd="0" parTransId="{3E17D56F-DE9F-4EE6-AE5A-C715E61DC251}" sibTransId="{D5105CCA-53A3-452D-B664-EB64591EA53A}"/>
    <dgm:cxn modelId="{DCE9959D-BDA2-4B34-BAB5-F868716CBCE6}" type="presOf" srcId="{7BED1C37-F8FC-47CE-AF7A-59AF80AE65AC}" destId="{9B949693-DA22-4C02-AEE4-8F891C73F1E6}" srcOrd="0" destOrd="0" presId="urn:microsoft.com/office/officeart/2005/8/layout/hProcess9"/>
    <dgm:cxn modelId="{2856CD05-1C44-40F8-B2F0-2E0E18D6FFA2}" srcId="{94893F1A-7E77-4608-B88E-B3404A5A64C7}" destId="{7BED1C37-F8FC-47CE-AF7A-59AF80AE65AC}" srcOrd="4" destOrd="0" parTransId="{C9B97A6C-688A-4C81-8878-71AB47CE68B4}" sibTransId="{6C332AE2-8577-484C-AE68-C6577FFFD2BD}"/>
    <dgm:cxn modelId="{FDFBDB47-79EB-4C8A-904A-23AFCB125241}" type="presOf" srcId="{12510EDF-1076-46CA-8B6F-C3BEAB2C7DEF}" destId="{001354CE-3280-436D-B324-EFD882291935}" srcOrd="0" destOrd="0" presId="urn:microsoft.com/office/officeart/2005/8/layout/hProcess9"/>
    <dgm:cxn modelId="{3B03BC17-9394-4009-8FFB-0A8D47DEC704}" srcId="{94893F1A-7E77-4608-B88E-B3404A5A64C7}" destId="{BE8F9308-F1FD-4CB0-8148-A9E31F332D7E}" srcOrd="2" destOrd="0" parTransId="{A13B3117-9D79-4809-BE1C-851C5FAB22EB}" sibTransId="{BB417E8C-2DDF-4916-8986-DBC3DA7F686A}"/>
    <dgm:cxn modelId="{9F73A0BC-7673-490D-B2A0-562F529C6A0C}" type="presOf" srcId="{C43E4E2D-D60F-484F-8CC6-EC599500F03C}" destId="{F5757D97-2687-4EC2-AEC5-BA92C5982A4A}" srcOrd="0" destOrd="0" presId="urn:microsoft.com/office/officeart/2005/8/layout/hProcess9"/>
    <dgm:cxn modelId="{C61C123E-C05B-4E25-8315-0D4100B26F10}" srcId="{94893F1A-7E77-4608-B88E-B3404A5A64C7}" destId="{12510EDF-1076-46CA-8B6F-C3BEAB2C7DEF}" srcOrd="3" destOrd="0" parTransId="{C30BFAAA-0040-44F5-A13D-BFFC61475C80}" sibTransId="{FD2328A2-198F-4960-B028-DF30963A6297}"/>
    <dgm:cxn modelId="{5CC34472-D042-4AE1-8394-4298794CD023}" srcId="{94893F1A-7E77-4608-B88E-B3404A5A64C7}" destId="{0383FC74-6FBB-4EB0-B091-EC7EAC28B9C1}" srcOrd="0" destOrd="0" parTransId="{0433EECA-2834-41C9-B54F-4A7191CFB881}" sibTransId="{E76CDA56-9449-4F88-91DB-765EC88E5BDC}"/>
    <dgm:cxn modelId="{C1DF7FB9-8D55-420A-8F38-27F2FA6F8F05}" type="presOf" srcId="{0383FC74-6FBB-4EB0-B091-EC7EAC28B9C1}" destId="{99F149F7-2BC6-4293-841A-C334669F70FC}" srcOrd="0" destOrd="0" presId="urn:microsoft.com/office/officeart/2005/8/layout/hProcess9"/>
    <dgm:cxn modelId="{E2DE3345-9C11-4206-9761-58C5DF9032B9}" type="presOf" srcId="{BE8F9308-F1FD-4CB0-8148-A9E31F332D7E}" destId="{4E6F3AFB-0D24-4EA3-86D9-A0EA752F3F11}" srcOrd="0" destOrd="0" presId="urn:microsoft.com/office/officeart/2005/8/layout/hProcess9"/>
    <dgm:cxn modelId="{47B6E582-081C-4B85-8990-8CC7CB1AB15D}" type="presOf" srcId="{7D3A90A9-0985-47D5-A463-B4D06016DD81}" destId="{5FB6D21B-F149-49CA-98AD-AABF69DA20DA}" srcOrd="0" destOrd="0" presId="urn:microsoft.com/office/officeart/2005/8/layout/hProcess9"/>
    <dgm:cxn modelId="{6505FACB-A06D-4797-8B5B-3511157BD177}" type="presOf" srcId="{94893F1A-7E77-4608-B88E-B3404A5A64C7}" destId="{3A897D9F-AD18-4D60-9955-123512D98D8A}" srcOrd="0" destOrd="0" presId="urn:microsoft.com/office/officeart/2005/8/layout/hProcess9"/>
    <dgm:cxn modelId="{3F0C4913-1FD5-464A-9A08-4B70DDEE0121}" srcId="{94893F1A-7E77-4608-B88E-B3404A5A64C7}" destId="{C43E4E2D-D60F-484F-8CC6-EC599500F03C}" srcOrd="5" destOrd="0" parTransId="{92635353-E3F6-4E87-9487-55CD0ABE5736}" sibTransId="{FED4D53A-5013-4962-9983-FE23F8F11DA5}"/>
    <dgm:cxn modelId="{DF8AE237-F109-4888-9E09-76FCC24656C4}" type="presParOf" srcId="{3A897D9F-AD18-4D60-9955-123512D98D8A}" destId="{CF37F58A-F1F0-46AC-A588-E4F7F7C2C71E}" srcOrd="0" destOrd="0" presId="urn:microsoft.com/office/officeart/2005/8/layout/hProcess9"/>
    <dgm:cxn modelId="{16187FA4-CA74-4BCB-A9B5-5A0696A3CCE9}" type="presParOf" srcId="{3A897D9F-AD18-4D60-9955-123512D98D8A}" destId="{1779EC6B-2EFD-4805-A598-2C38A07E2945}" srcOrd="1" destOrd="0" presId="urn:microsoft.com/office/officeart/2005/8/layout/hProcess9"/>
    <dgm:cxn modelId="{50C6B5B8-3EE6-4FD4-9484-CD4D68191545}" type="presParOf" srcId="{1779EC6B-2EFD-4805-A598-2C38A07E2945}" destId="{99F149F7-2BC6-4293-841A-C334669F70FC}" srcOrd="0" destOrd="0" presId="urn:microsoft.com/office/officeart/2005/8/layout/hProcess9"/>
    <dgm:cxn modelId="{EB96C704-DF0C-44F8-912D-43D94F29AC1B}" type="presParOf" srcId="{1779EC6B-2EFD-4805-A598-2C38A07E2945}" destId="{EC8921ED-2394-4200-AEA6-255C53816990}" srcOrd="1" destOrd="0" presId="urn:microsoft.com/office/officeart/2005/8/layout/hProcess9"/>
    <dgm:cxn modelId="{468A427B-E362-4820-96FD-6A3196516637}" type="presParOf" srcId="{1779EC6B-2EFD-4805-A598-2C38A07E2945}" destId="{5FB6D21B-F149-49CA-98AD-AABF69DA20DA}" srcOrd="2" destOrd="0" presId="urn:microsoft.com/office/officeart/2005/8/layout/hProcess9"/>
    <dgm:cxn modelId="{9A53FC86-FEB0-4525-936F-8F3E40A736CE}" type="presParOf" srcId="{1779EC6B-2EFD-4805-A598-2C38A07E2945}" destId="{85845B96-F2E8-46EF-9798-40D2AF59DFF0}" srcOrd="3" destOrd="0" presId="urn:microsoft.com/office/officeart/2005/8/layout/hProcess9"/>
    <dgm:cxn modelId="{62B5325E-6570-40D0-9435-48219B294398}" type="presParOf" srcId="{1779EC6B-2EFD-4805-A598-2C38A07E2945}" destId="{4E6F3AFB-0D24-4EA3-86D9-A0EA752F3F11}" srcOrd="4" destOrd="0" presId="urn:microsoft.com/office/officeart/2005/8/layout/hProcess9"/>
    <dgm:cxn modelId="{3429FD8A-E232-4D85-B22E-A76828BC36C5}" type="presParOf" srcId="{1779EC6B-2EFD-4805-A598-2C38A07E2945}" destId="{55A9196D-551B-4E14-A4E7-31BFD4DAAE09}" srcOrd="5" destOrd="0" presId="urn:microsoft.com/office/officeart/2005/8/layout/hProcess9"/>
    <dgm:cxn modelId="{EB2A70F8-B1C4-401F-8F28-285C77C76E61}" type="presParOf" srcId="{1779EC6B-2EFD-4805-A598-2C38A07E2945}" destId="{001354CE-3280-436D-B324-EFD882291935}" srcOrd="6" destOrd="0" presId="urn:microsoft.com/office/officeart/2005/8/layout/hProcess9"/>
    <dgm:cxn modelId="{56512B8F-69CA-47EB-B1C0-E25AFF8AD2F0}" type="presParOf" srcId="{1779EC6B-2EFD-4805-A598-2C38A07E2945}" destId="{1542488E-B621-4D59-814B-0BA8E682B17C}" srcOrd="7" destOrd="0" presId="urn:microsoft.com/office/officeart/2005/8/layout/hProcess9"/>
    <dgm:cxn modelId="{15854275-0FE2-4C1F-AAB2-93576199D19E}" type="presParOf" srcId="{1779EC6B-2EFD-4805-A598-2C38A07E2945}" destId="{9B949693-DA22-4C02-AEE4-8F891C73F1E6}" srcOrd="8" destOrd="0" presId="urn:microsoft.com/office/officeart/2005/8/layout/hProcess9"/>
    <dgm:cxn modelId="{B0D50654-EC15-4DA4-82F2-72B0E8191CA7}" type="presParOf" srcId="{1779EC6B-2EFD-4805-A598-2C38A07E2945}" destId="{EF51D7F6-CC36-41A8-97B0-38D5151C51E6}" srcOrd="9" destOrd="0" presId="urn:microsoft.com/office/officeart/2005/8/layout/hProcess9"/>
    <dgm:cxn modelId="{3A0979B6-E80F-4017-8923-15839CBB146D}" type="presParOf" srcId="{1779EC6B-2EFD-4805-A598-2C38A07E2945}" destId="{F5757D97-2687-4EC2-AEC5-BA92C5982A4A}"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08CA5-EF07-4E0A-8063-E0A8ADCA12C3}">
      <dsp:nvSpPr>
        <dsp:cNvPr id="0" name=""/>
        <dsp:cNvSpPr/>
      </dsp:nvSpPr>
      <dsp:spPr>
        <a:xfrm>
          <a:off x="1637682" y="753"/>
          <a:ext cx="1502375" cy="75118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Replace</a:t>
          </a:r>
          <a:endParaRPr lang="en-US" sz="2400" kern="1200" dirty="0"/>
        </a:p>
      </dsp:txBody>
      <dsp:txXfrm>
        <a:off x="1659684" y="22755"/>
        <a:ext cx="1458371" cy="707183"/>
      </dsp:txXfrm>
    </dsp:sp>
    <dsp:sp modelId="{A299D94A-C80C-4F1D-ACFA-961FA2DAAEB6}">
      <dsp:nvSpPr>
        <dsp:cNvPr id="0" name=""/>
        <dsp:cNvSpPr/>
      </dsp:nvSpPr>
      <dsp:spPr>
        <a:xfrm rot="3600000">
          <a:off x="2617796" y="1318827"/>
          <a:ext cx="782223" cy="262915"/>
        </a:xfrm>
        <a:prstGeom prst="lef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dirty="0"/>
        </a:p>
      </dsp:txBody>
      <dsp:txXfrm>
        <a:off x="2696671" y="1371410"/>
        <a:ext cx="624474" cy="157749"/>
      </dsp:txXfrm>
    </dsp:sp>
    <dsp:sp modelId="{FD06D28A-B5FE-4180-97DE-3681BC545907}">
      <dsp:nvSpPr>
        <dsp:cNvPr id="0" name=""/>
        <dsp:cNvSpPr/>
      </dsp:nvSpPr>
      <dsp:spPr>
        <a:xfrm>
          <a:off x="2877759" y="2148630"/>
          <a:ext cx="1502375" cy="75118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Reduce</a:t>
          </a:r>
          <a:endParaRPr lang="en-US" sz="2400" kern="1200" dirty="0"/>
        </a:p>
      </dsp:txBody>
      <dsp:txXfrm>
        <a:off x="2899761" y="2170632"/>
        <a:ext cx="1458371" cy="707183"/>
      </dsp:txXfrm>
    </dsp:sp>
    <dsp:sp modelId="{10231ABC-4058-4721-94A3-FA77A471349D}">
      <dsp:nvSpPr>
        <dsp:cNvPr id="0" name=""/>
        <dsp:cNvSpPr/>
      </dsp:nvSpPr>
      <dsp:spPr>
        <a:xfrm rot="10800000">
          <a:off x="1997758" y="2392766"/>
          <a:ext cx="782223" cy="262915"/>
        </a:xfrm>
        <a:prstGeom prst="lef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dirty="0"/>
        </a:p>
      </dsp:txBody>
      <dsp:txXfrm rot="10800000">
        <a:off x="2076632" y="2445349"/>
        <a:ext cx="624474" cy="157749"/>
      </dsp:txXfrm>
    </dsp:sp>
    <dsp:sp modelId="{7B954774-D226-4FD0-875C-7A81DAF5B57E}">
      <dsp:nvSpPr>
        <dsp:cNvPr id="0" name=""/>
        <dsp:cNvSpPr/>
      </dsp:nvSpPr>
      <dsp:spPr>
        <a:xfrm>
          <a:off x="397605" y="2148630"/>
          <a:ext cx="1502375" cy="75118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Eliminate</a:t>
          </a:r>
          <a:endParaRPr lang="en-US" sz="2400" kern="1200" dirty="0"/>
        </a:p>
      </dsp:txBody>
      <dsp:txXfrm>
        <a:off x="419607" y="2170632"/>
        <a:ext cx="1458371" cy="707183"/>
      </dsp:txXfrm>
    </dsp:sp>
    <dsp:sp modelId="{FD37EAD9-CE3B-455F-BE24-DAD7E88A2161}">
      <dsp:nvSpPr>
        <dsp:cNvPr id="0" name=""/>
        <dsp:cNvSpPr/>
      </dsp:nvSpPr>
      <dsp:spPr>
        <a:xfrm rot="18000000">
          <a:off x="1377719" y="1318827"/>
          <a:ext cx="782223" cy="262915"/>
        </a:xfrm>
        <a:prstGeom prst="lef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dirty="0"/>
        </a:p>
      </dsp:txBody>
      <dsp:txXfrm>
        <a:off x="1456594" y="1371410"/>
        <a:ext cx="624474" cy="157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B375D-BEB5-497A-858D-BEAA9914CB11}">
      <dsp:nvSpPr>
        <dsp:cNvPr id="0" name=""/>
        <dsp:cNvSpPr/>
      </dsp:nvSpPr>
      <dsp:spPr>
        <a:xfrm>
          <a:off x="2391035" y="1617"/>
          <a:ext cx="2304529" cy="1497943"/>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Incentivizes Employees</a:t>
          </a:r>
          <a:endParaRPr lang="en-US" sz="2500" kern="1200" dirty="0"/>
        </a:p>
      </dsp:txBody>
      <dsp:txXfrm>
        <a:off x="2464159" y="74741"/>
        <a:ext cx="2158281" cy="1351695"/>
      </dsp:txXfrm>
    </dsp:sp>
    <dsp:sp modelId="{5D4548E7-FA51-464C-B1D9-A9CD0222293D}">
      <dsp:nvSpPr>
        <dsp:cNvPr id="0" name=""/>
        <dsp:cNvSpPr/>
      </dsp:nvSpPr>
      <dsp:spPr>
        <a:xfrm>
          <a:off x="1543074" y="750589"/>
          <a:ext cx="4000450" cy="4000450"/>
        </a:xfrm>
        <a:custGeom>
          <a:avLst/>
          <a:gdLst/>
          <a:ahLst/>
          <a:cxnLst/>
          <a:rect l="0" t="0" r="0" b="0"/>
          <a:pathLst>
            <a:path>
              <a:moveTo>
                <a:pt x="3169279" y="377199"/>
              </a:moveTo>
              <a:arcTo wR="2000225" hR="2000225" stAng="18345896" swAng="365144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9D1750-6099-4F5F-8166-F9807F569BC6}">
      <dsp:nvSpPr>
        <dsp:cNvPr id="0" name=""/>
        <dsp:cNvSpPr/>
      </dsp:nvSpPr>
      <dsp:spPr>
        <a:xfrm>
          <a:off x="4123281" y="3001954"/>
          <a:ext cx="2304529" cy="1497943"/>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Complements Sustainability Efforts</a:t>
          </a:r>
          <a:endParaRPr lang="en-US" sz="2500" kern="1200" dirty="0"/>
        </a:p>
      </dsp:txBody>
      <dsp:txXfrm>
        <a:off x="4196405" y="3075078"/>
        <a:ext cx="2158281" cy="1351695"/>
      </dsp:txXfrm>
    </dsp:sp>
    <dsp:sp modelId="{A9FEFB65-0924-444F-A9E2-6559494D92F8}">
      <dsp:nvSpPr>
        <dsp:cNvPr id="0" name=""/>
        <dsp:cNvSpPr/>
      </dsp:nvSpPr>
      <dsp:spPr>
        <a:xfrm>
          <a:off x="1543074" y="750589"/>
          <a:ext cx="4000450" cy="4000450"/>
        </a:xfrm>
        <a:custGeom>
          <a:avLst/>
          <a:gdLst/>
          <a:ahLst/>
          <a:cxnLst/>
          <a:rect l="0" t="0" r="0" b="0"/>
          <a:pathLst>
            <a:path>
              <a:moveTo>
                <a:pt x="2953572" y="3758642"/>
              </a:moveTo>
              <a:arcTo wR="2000225" hR="2000225" stAng="3692108" swAng="341578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E50D21-2AC0-49D5-8600-90C7B1D2926C}">
      <dsp:nvSpPr>
        <dsp:cNvPr id="0" name=""/>
        <dsp:cNvSpPr/>
      </dsp:nvSpPr>
      <dsp:spPr>
        <a:xfrm>
          <a:off x="658789" y="3001954"/>
          <a:ext cx="2304529" cy="1497943"/>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Signals Corporate Leadership</a:t>
          </a:r>
          <a:endParaRPr lang="en-US" sz="2500" kern="1200" dirty="0"/>
        </a:p>
      </dsp:txBody>
      <dsp:txXfrm>
        <a:off x="731913" y="3075078"/>
        <a:ext cx="2158281" cy="1351695"/>
      </dsp:txXfrm>
    </dsp:sp>
    <dsp:sp modelId="{2C535E20-07C4-477E-A5EE-B1959366F6F3}">
      <dsp:nvSpPr>
        <dsp:cNvPr id="0" name=""/>
        <dsp:cNvSpPr/>
      </dsp:nvSpPr>
      <dsp:spPr>
        <a:xfrm>
          <a:off x="1543074" y="750589"/>
          <a:ext cx="4000450" cy="4000450"/>
        </a:xfrm>
        <a:custGeom>
          <a:avLst/>
          <a:gdLst/>
          <a:ahLst/>
          <a:cxnLst/>
          <a:rect l="0" t="0" r="0" b="0"/>
          <a:pathLst>
            <a:path>
              <a:moveTo>
                <a:pt x="13345" y="2230900"/>
              </a:moveTo>
              <a:arcTo wR="2000225" hR="2000225" stAng="10402659" swAng="365144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B375D-BEB5-497A-858D-BEAA9914CB11}">
      <dsp:nvSpPr>
        <dsp:cNvPr id="0" name=""/>
        <dsp:cNvSpPr/>
      </dsp:nvSpPr>
      <dsp:spPr>
        <a:xfrm>
          <a:off x="549175" y="7205"/>
          <a:ext cx="730448" cy="4747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Incentivizes Employees</a:t>
          </a:r>
          <a:endParaRPr lang="en-US" sz="900" kern="1200" dirty="0"/>
        </a:p>
      </dsp:txBody>
      <dsp:txXfrm>
        <a:off x="572352" y="30382"/>
        <a:ext cx="684094" cy="428437"/>
      </dsp:txXfrm>
    </dsp:sp>
    <dsp:sp modelId="{5D4548E7-FA51-464C-B1D9-A9CD0222293D}">
      <dsp:nvSpPr>
        <dsp:cNvPr id="0" name=""/>
        <dsp:cNvSpPr/>
      </dsp:nvSpPr>
      <dsp:spPr>
        <a:xfrm>
          <a:off x="280641" y="244601"/>
          <a:ext cx="1267516" cy="1267516"/>
        </a:xfrm>
        <a:custGeom>
          <a:avLst/>
          <a:gdLst/>
          <a:ahLst/>
          <a:cxnLst/>
          <a:rect l="0" t="0" r="0" b="0"/>
          <a:pathLst>
            <a:path>
              <a:moveTo>
                <a:pt x="1004299" y="119609"/>
              </a:moveTo>
              <a:arcTo wR="633758" hR="633758" stAng="18346792"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9D1750-6099-4F5F-8166-F9807F569BC6}">
      <dsp:nvSpPr>
        <dsp:cNvPr id="0" name=""/>
        <dsp:cNvSpPr/>
      </dsp:nvSpPr>
      <dsp:spPr>
        <a:xfrm>
          <a:off x="1098026" y="957842"/>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 </a:t>
          </a:r>
          <a:endParaRPr lang="en-US" sz="900" kern="1200" dirty="0"/>
        </a:p>
      </dsp:txBody>
      <dsp:txXfrm>
        <a:off x="1121203" y="981019"/>
        <a:ext cx="684094" cy="428437"/>
      </dsp:txXfrm>
    </dsp:sp>
    <dsp:sp modelId="{A9FEFB65-0924-444F-A9E2-6559494D92F8}">
      <dsp:nvSpPr>
        <dsp:cNvPr id="0" name=""/>
        <dsp:cNvSpPr/>
      </dsp:nvSpPr>
      <dsp:spPr>
        <a:xfrm>
          <a:off x="280641" y="244601"/>
          <a:ext cx="1267516" cy="1267516"/>
        </a:xfrm>
        <a:custGeom>
          <a:avLst/>
          <a:gdLst/>
          <a:ahLst/>
          <a:cxnLst/>
          <a:rect l="0" t="0" r="0" b="0"/>
          <a:pathLst>
            <a:path>
              <a:moveTo>
                <a:pt x="935661" y="1190986"/>
              </a:moveTo>
              <a:arcTo wR="633758" hR="633758" stAng="3693085" swAng="341383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7E50D21-2AC0-49D5-8600-90C7B1D2926C}">
      <dsp:nvSpPr>
        <dsp:cNvPr id="0" name=""/>
        <dsp:cNvSpPr/>
      </dsp:nvSpPr>
      <dsp:spPr>
        <a:xfrm>
          <a:off x="325" y="957842"/>
          <a:ext cx="730448" cy="474791"/>
        </a:xfrm>
        <a:prstGeom prst="roundRect">
          <a:avLst/>
        </a:prstGeom>
        <a:solidFill>
          <a:schemeClr val="tx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t> </a:t>
          </a:r>
          <a:endParaRPr lang="en-US" sz="900" kern="1200" dirty="0"/>
        </a:p>
      </dsp:txBody>
      <dsp:txXfrm>
        <a:off x="23502" y="981019"/>
        <a:ext cx="684094" cy="428437"/>
      </dsp:txXfrm>
    </dsp:sp>
    <dsp:sp modelId="{2C535E20-07C4-477E-A5EE-B1959366F6F3}">
      <dsp:nvSpPr>
        <dsp:cNvPr id="0" name=""/>
        <dsp:cNvSpPr/>
      </dsp:nvSpPr>
      <dsp:spPr>
        <a:xfrm>
          <a:off x="280641" y="244601"/>
          <a:ext cx="1267516" cy="1267516"/>
        </a:xfrm>
        <a:custGeom>
          <a:avLst/>
          <a:gdLst/>
          <a:ahLst/>
          <a:cxnLst/>
          <a:rect l="0" t="0" r="0" b="0"/>
          <a:pathLst>
            <a:path>
              <a:moveTo>
                <a:pt x="4218" y="706759"/>
              </a:moveTo>
              <a:arcTo wR="633758" hR="633758" stAng="10403133" swAng="365007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13" tIns="45707" rIns="91413" bIns="45707" numCol="1" anchor="t" anchorCtr="0" compatLnSpc="1">
            <a:prstTxWarp prst="textNoShape">
              <a:avLst/>
            </a:prstTxWarp>
          </a:bodyPr>
          <a:lstStyle>
            <a:lvl1pPr>
              <a:defRPr sz="1100">
                <a:cs typeface="Arial" charset="0"/>
              </a:defRPr>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13" tIns="45707" rIns="91413" bIns="45707" numCol="1" anchor="t" anchorCtr="0" compatLnSpc="1">
            <a:prstTxWarp prst="textNoShape">
              <a:avLst/>
            </a:prstTxWarp>
          </a:bodyPr>
          <a:lstStyle>
            <a:lvl1pPr algn="r">
              <a:defRPr sz="1100">
                <a:cs typeface="Arial" charset="0"/>
              </a:defRPr>
            </a:lvl1pPr>
          </a:lstStyle>
          <a:p>
            <a:fld id="{AA74B180-4500-47F4-9035-0733A5C25F33}" type="datetime1">
              <a:rPr lang="en-US"/>
              <a:pPr/>
              <a:t>10/7/2015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13" tIns="45707" rIns="91413" bIns="45707" numCol="1" anchor="b" anchorCtr="0" compatLnSpc="1">
            <a:prstTxWarp prst="textNoShape">
              <a:avLst/>
            </a:prstTxWarp>
          </a:bodyPr>
          <a:lstStyle>
            <a:lvl1pPr>
              <a:defRPr sz="1100">
                <a:cs typeface="Arial" charset="0"/>
              </a:defRPr>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13" tIns="45707" rIns="91413" bIns="45707" numCol="1" anchor="b" anchorCtr="0" compatLnSpc="1">
            <a:prstTxWarp prst="textNoShape">
              <a:avLst/>
            </a:prstTxWarp>
          </a:bodyPr>
          <a:lstStyle>
            <a:lvl1pPr algn="r">
              <a:defRPr sz="1100">
                <a:cs typeface="Arial" charset="0"/>
              </a:defRPr>
            </a:lvl1pPr>
          </a:lstStyle>
          <a:p>
            <a:fld id="{2E54938F-75A4-4A68-B7D6-8C293F7A2E74}" type="slidenum">
              <a:rPr lang="en-US"/>
              <a:pPr/>
              <a:t>‹#›</a:t>
            </a:fld>
            <a:endParaRPr lang="en-US" dirty="0"/>
          </a:p>
        </p:txBody>
      </p:sp>
    </p:spTree>
    <p:extLst>
      <p:ext uri="{BB962C8B-B14F-4D97-AF65-F5344CB8AC3E}">
        <p14:creationId xmlns:p14="http://schemas.microsoft.com/office/powerpoint/2010/main" val="3317987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13" tIns="45707" rIns="91413" bIns="45707" numCol="1" anchor="t" anchorCtr="0" compatLnSpc="1">
            <a:prstTxWarp prst="textNoShape">
              <a:avLst/>
            </a:prstTxWarp>
          </a:bodyPr>
          <a:lstStyle>
            <a:lvl1pPr>
              <a:defRPr sz="1100">
                <a:cs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13" tIns="45707" rIns="91413" bIns="45707" numCol="1" anchor="t" anchorCtr="0" compatLnSpc="1">
            <a:prstTxWarp prst="textNoShape">
              <a:avLst/>
            </a:prstTxWarp>
          </a:bodyPr>
          <a:lstStyle>
            <a:lvl1pPr algn="r">
              <a:defRPr sz="1100">
                <a:cs typeface="Arial" charset="0"/>
              </a:defRPr>
            </a:lvl1pPr>
          </a:lstStyle>
          <a:p>
            <a:fld id="{C9BDCDC9-52C3-4A64-9BBE-97BA23141BCE}" type="datetime1">
              <a:rPr lang="en-US"/>
              <a:pPr/>
              <a:t>10/7/2015</a:t>
            </a:fld>
            <a:endParaRPr lang="en-US" dirty="0"/>
          </a:p>
        </p:txBody>
      </p:sp>
      <p:sp>
        <p:nvSpPr>
          <p:cNvPr id="4" name="Slide Image Placeholder 3"/>
          <p:cNvSpPr>
            <a:spLocks noGrp="1" noRot="1" noChangeAspect="1"/>
          </p:cNvSpPr>
          <p:nvPr>
            <p:ph type="sldImg" idx="2"/>
          </p:nvPr>
        </p:nvSpPr>
        <p:spPr>
          <a:xfrm>
            <a:off x="1143000" y="684213"/>
            <a:ext cx="4572000" cy="3430587"/>
          </a:xfrm>
          <a:prstGeom prst="rect">
            <a:avLst/>
          </a:prstGeom>
          <a:noFill/>
          <a:ln w="12700">
            <a:solidFill>
              <a:prstClr val="black"/>
            </a:solidFill>
          </a:ln>
        </p:spPr>
        <p:txBody>
          <a:bodyPr vert="horz" wrap="square" lIns="91413" tIns="45707" rIns="91413" bIns="45707" numCol="1" anchor="ctr" anchorCtr="0" compatLnSpc="1">
            <a:prstTxWarp prst="textNoShape">
              <a:avLst/>
            </a:prstTxWarp>
          </a:bodyPr>
          <a:lstStyle/>
          <a:p>
            <a:pPr lvl="0"/>
            <a:endParaRPr lang="en-US"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13" tIns="45707" rIns="91413" bIns="45707" numCol="1" anchor="t" anchorCtr="0" compatLnSpc="1">
            <a:prstTxWarp prst="textNoShape">
              <a:avLst/>
            </a:prstTxWarp>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13" tIns="45707" rIns="91413" bIns="45707" numCol="1" anchor="b" anchorCtr="0" compatLnSpc="1">
            <a:prstTxWarp prst="textNoShape">
              <a:avLst/>
            </a:prstTxWarp>
          </a:bodyPr>
          <a:lstStyle>
            <a:lvl1pPr>
              <a:defRPr sz="1100">
                <a:cs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13" tIns="45707" rIns="91413" bIns="45707" numCol="1" anchor="b" anchorCtr="0" compatLnSpc="1">
            <a:prstTxWarp prst="textNoShape">
              <a:avLst/>
            </a:prstTxWarp>
          </a:bodyPr>
          <a:lstStyle>
            <a:lvl1pPr algn="r">
              <a:defRPr sz="1100">
                <a:cs typeface="Arial" charset="0"/>
              </a:defRPr>
            </a:lvl1pPr>
          </a:lstStyle>
          <a:p>
            <a:fld id="{442AA591-0D12-43BC-BB09-F031C0AC363F}" type="slidenum">
              <a:rPr lang="en-US"/>
              <a:pPr/>
              <a:t>‹#›</a:t>
            </a:fld>
            <a:endParaRPr lang="en-US" dirty="0"/>
          </a:p>
        </p:txBody>
      </p:sp>
    </p:spTree>
    <p:extLst>
      <p:ext uri="{BB962C8B-B14F-4D97-AF65-F5344CB8AC3E}">
        <p14:creationId xmlns:p14="http://schemas.microsoft.com/office/powerpoint/2010/main" val="1049733624"/>
      </p:ext>
    </p:extLst>
  </p:cSld>
  <p:clrMap bg1="lt1" tx1="dk1" bg2="lt2" tx2="dk2" accent1="accent1" accent2="accent2" accent3="accent3" accent4="accent4" accent5="accent5" accent6="accent6" hlink="hlink" folHlink="folHlink"/>
  <p:notesStyle>
    <a:lvl1pPr marL="109538" indent="-10953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ＭＳ Ｐゴシック" pitchFamily="-105" charset="-128"/>
      </a:defRPr>
    </a:lvl1pPr>
    <a:lvl2pPr marL="573088" indent="-11588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2pPr>
    <a:lvl3pPr marL="1023938" indent="-10953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3pPr>
    <a:lvl4pPr marL="1487488" indent="-11588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4pPr>
    <a:lvl5pPr marL="1938338" indent="-109538" algn="l" rtl="0" eaLnBrk="0" fontAlgn="base" hangingPunct="0">
      <a:spcBef>
        <a:spcPct val="30000"/>
      </a:spcBef>
      <a:spcAft>
        <a:spcPct val="0"/>
      </a:spcAft>
      <a:buFont typeface="Arial" charset="0"/>
      <a:buChar char="•"/>
      <a:defRPr sz="1200" kern="1200">
        <a:solidFill>
          <a:schemeClr val="tx1"/>
        </a:solidFill>
        <a:latin typeface="Arial" pitchFamily="34" charset="0"/>
        <a:ea typeface="ＭＳ Ｐゴシック" pitchFamily="-65" charset="-128"/>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107464" indent="-107464" eaLnBrk="1" hangingPunct="1">
              <a:spcBef>
                <a:spcPct val="0"/>
              </a:spcBef>
            </a:pPr>
            <a:r>
              <a:rPr lang="en-US" sz="800" dirty="0" smtClean="0">
                <a:cs typeface="Arial" pitchFamily="34" charset="0"/>
              </a:rPr>
              <a:t>[Introduce </a:t>
            </a:r>
            <a:r>
              <a:rPr lang="en-US" sz="800" dirty="0">
                <a:cs typeface="Arial" pitchFamily="34" charset="0"/>
              </a:rPr>
              <a:t>yourself, the Coalition and other coordinators</a:t>
            </a:r>
            <a:r>
              <a:rPr lang="en-US" sz="800" dirty="0" smtClean="0">
                <a:cs typeface="Arial" pitchFamily="34" charset="0"/>
              </a:rPr>
              <a:t>.]</a:t>
            </a:r>
          </a:p>
          <a:p>
            <a:pPr marL="0" indent="0" eaLnBrk="1" hangingPunct="1">
              <a:spcBef>
                <a:spcPct val="0"/>
              </a:spcBef>
              <a:buNone/>
            </a:pPr>
            <a:endParaRPr lang="en-US" sz="800" dirty="0" smtClean="0">
              <a:cs typeface="Arial" pitchFamily="34" charset="0"/>
            </a:endParaRPr>
          </a:p>
          <a:p>
            <a:pPr marL="107464" indent="-107464" eaLnBrk="1" hangingPunct="1">
              <a:spcBef>
                <a:spcPct val="0"/>
              </a:spcBef>
            </a:pPr>
            <a:r>
              <a:rPr lang="en-US" sz="800" baseline="0" dirty="0" smtClean="0">
                <a:cs typeface="Arial" pitchFamily="34" charset="0"/>
              </a:rPr>
              <a:t>We know that in this competitive marketplace, your company cares about recruiting and retaining top talent, increasing brand visibility, and ultimately improving your bottom line. </a:t>
            </a:r>
          </a:p>
          <a:p>
            <a:pPr marL="107464" indent="-107464" eaLnBrk="1" hangingPunct="1">
              <a:spcBef>
                <a:spcPct val="0"/>
              </a:spcBef>
            </a:pPr>
            <a:endParaRPr lang="en-US" sz="800" baseline="0" dirty="0" smtClean="0">
              <a:cs typeface="Arial" pitchFamily="34" charset="0"/>
            </a:endParaRPr>
          </a:p>
          <a:p>
            <a:pPr marL="107464" marR="0" indent="-107464" algn="l" defTabSz="897099" rtl="0" eaLnBrk="0" fontAlgn="base" latinLnBrk="0" hangingPunct="0">
              <a:lnSpc>
                <a:spcPct val="100000"/>
              </a:lnSpc>
              <a:spcBef>
                <a:spcPct val="30000"/>
              </a:spcBef>
              <a:spcAft>
                <a:spcPct val="0"/>
              </a:spcAft>
              <a:buClrTx/>
              <a:buSzTx/>
              <a:buFont typeface="Arial" charset="0"/>
              <a:buChar char="•"/>
              <a:tabLst/>
              <a:defRPr/>
            </a:pPr>
            <a:r>
              <a:rPr lang="en-US" sz="800" baseline="0" dirty="0" smtClean="0">
                <a:cs typeface="Arial" pitchFamily="34" charset="0"/>
              </a:rPr>
              <a:t>As part of a nationwide network of Department of Energy- supported Clean Cities coalitions, we care about the national, economic and environmental security of our nation and one thing that threatens that is our high consumption of oil. About 7.5 million barrels of oil are imported daily. That means nearly three quarters of a billion dollars goes overseas every single day. About 3 out of every 4 of those barrels of oil are used in the </a:t>
            </a:r>
            <a:r>
              <a:rPr lang="en-US" sz="800" dirty="0" smtClean="0">
                <a:cs typeface="Arial" pitchFamily="34" charset="0"/>
              </a:rPr>
              <a:t>transportation </a:t>
            </a:r>
            <a:r>
              <a:rPr lang="en-US" sz="800" dirty="0">
                <a:cs typeface="Arial" pitchFamily="34" charset="0"/>
              </a:rPr>
              <a:t>sector. So, to really address </a:t>
            </a:r>
            <a:r>
              <a:rPr lang="en-US" sz="800" dirty="0" smtClean="0">
                <a:cs typeface="Arial" pitchFamily="34" charset="0"/>
              </a:rPr>
              <a:t>this issue, we </a:t>
            </a:r>
            <a:r>
              <a:rPr lang="en-US" sz="800" dirty="0">
                <a:cs typeface="Arial" pitchFamily="34" charset="0"/>
              </a:rPr>
              <a:t>must focus on </a:t>
            </a:r>
            <a:r>
              <a:rPr lang="en-US" sz="800" dirty="0" smtClean="0">
                <a:cs typeface="Arial" pitchFamily="34" charset="0"/>
              </a:rPr>
              <a:t>reducing petroleum used for transportation. (1)</a:t>
            </a:r>
            <a:br>
              <a:rPr lang="en-US" sz="800" dirty="0" smtClean="0">
                <a:cs typeface="Arial" pitchFamily="34" charset="0"/>
              </a:rPr>
            </a:br>
            <a:endParaRPr lang="en-US" sz="800" dirty="0">
              <a:cs typeface="Arial" pitchFamily="34" charset="0"/>
            </a:endParaRPr>
          </a:p>
          <a:p>
            <a:pPr marL="107464" indent="-107464" defTabSz="897099">
              <a:defRPr/>
            </a:pPr>
            <a:r>
              <a:rPr lang="en-US" sz="800" dirty="0" smtClean="0">
                <a:cs typeface="Arial" pitchFamily="34" charset="0"/>
              </a:rPr>
              <a:t>One way of doing this is by </a:t>
            </a:r>
            <a:r>
              <a:rPr lang="en-US" sz="800" baseline="0" dirty="0" smtClean="0">
                <a:cs typeface="Arial" pitchFamily="34" charset="0"/>
              </a:rPr>
              <a:t>replacing petroleum with a domestic fuel source such as electricity. </a:t>
            </a:r>
          </a:p>
          <a:p>
            <a:pPr marL="0" indent="0" defTabSz="897099">
              <a:buNone/>
              <a:defRPr/>
            </a:pPr>
            <a:endParaRPr lang="en-US" sz="800" dirty="0">
              <a:cs typeface="Arial" pitchFamily="34" charset="0"/>
            </a:endParaRPr>
          </a:p>
          <a:p>
            <a:pPr marL="107464" indent="-107464" defTabSz="897099">
              <a:defRPr/>
            </a:pPr>
            <a:r>
              <a:rPr lang="en-US" sz="800" dirty="0" smtClean="0">
                <a:cs typeface="Arial" pitchFamily="34" charset="0"/>
              </a:rPr>
              <a:t>For</a:t>
            </a:r>
            <a:r>
              <a:rPr lang="en-US" sz="800" baseline="0" dirty="0" smtClean="0">
                <a:cs typeface="Arial" pitchFamily="34" charset="0"/>
              </a:rPr>
              <a:t> consumers to make the move </a:t>
            </a:r>
            <a:r>
              <a:rPr lang="en-US" sz="800" dirty="0" smtClean="0">
                <a:cs typeface="Arial" pitchFamily="34" charset="0"/>
              </a:rPr>
              <a:t>to an electric</a:t>
            </a:r>
            <a:r>
              <a:rPr lang="en-US" sz="800" baseline="0" dirty="0" smtClean="0">
                <a:cs typeface="Arial" pitchFamily="34" charset="0"/>
              </a:rPr>
              <a:t> fuel source though, the country must build its charging station infrastructure. Having charging stations at the workplace is one key area for installing charging stations.</a:t>
            </a:r>
          </a:p>
          <a:p>
            <a:pPr marL="107464" marR="0" indent="-107464" algn="l" defTabSz="897099" rtl="0" eaLnBrk="0" fontAlgn="base" latinLnBrk="0" hangingPunct="0">
              <a:lnSpc>
                <a:spcPct val="100000"/>
              </a:lnSpc>
              <a:spcBef>
                <a:spcPct val="30000"/>
              </a:spcBef>
              <a:spcAft>
                <a:spcPct val="0"/>
              </a:spcAft>
              <a:buClrTx/>
              <a:buSzTx/>
              <a:buFont typeface="Arial" charset="0"/>
              <a:buChar char="•"/>
              <a:tabLst/>
              <a:defRPr/>
            </a:pPr>
            <a:endParaRPr lang="en-US" sz="800" baseline="0" dirty="0" smtClean="0">
              <a:cs typeface="Arial" pitchFamily="34" charset="0"/>
            </a:endParaRPr>
          </a:p>
          <a:p>
            <a:pPr marL="107464" marR="0" indent="-107464" algn="l" defTabSz="897099" rtl="0" eaLnBrk="0" fontAlgn="base" latinLnBrk="0" hangingPunct="0">
              <a:lnSpc>
                <a:spcPct val="100000"/>
              </a:lnSpc>
              <a:spcBef>
                <a:spcPct val="30000"/>
              </a:spcBef>
              <a:spcAft>
                <a:spcPct val="0"/>
              </a:spcAft>
              <a:buClrTx/>
              <a:buSzTx/>
              <a:buFont typeface="Arial" charset="0"/>
              <a:buChar char="•"/>
              <a:tabLst/>
              <a:defRPr/>
            </a:pPr>
            <a:r>
              <a:rPr lang="en-US" sz="800" baseline="0" dirty="0" smtClean="0">
                <a:cs typeface="Arial" pitchFamily="34" charset="0"/>
              </a:rPr>
              <a:t>Today we’re going to discuss how our interests intersect with your interests as a U.S. employer, and how we can engage in a mutually beneficial relationship.</a:t>
            </a:r>
            <a:endParaRPr lang="en-US" sz="800" dirty="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800" dirty="0" smtClean="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800" dirty="0" smtClean="0">
                <a:cs typeface="Arial" pitchFamily="34" charset="0"/>
              </a:rPr>
              <a:t>(1) US Census Bureau, Foreign Trade Division, 2014. “US</a:t>
            </a:r>
            <a:r>
              <a:rPr lang="en-US" sz="800" baseline="0" dirty="0" smtClean="0">
                <a:cs typeface="Arial" pitchFamily="34" charset="0"/>
              </a:rPr>
              <a:t> Imports of Crude Oil</a:t>
            </a:r>
            <a:r>
              <a:rPr lang="en-US" sz="800" dirty="0" smtClean="0">
                <a:cs typeface="Arial" pitchFamily="34" charset="0"/>
              </a:rPr>
              <a:t>.” http://www.census.gov/foreign-trade/statistics/historical/petr.pdf</a:t>
            </a:r>
          </a:p>
          <a:p>
            <a:pPr marL="0" marR="0" indent="0" algn="l" defTabSz="914400" rtl="0" eaLnBrk="1" fontAlgn="base" latinLnBrk="0" hangingPunct="1">
              <a:lnSpc>
                <a:spcPct val="100000"/>
              </a:lnSpc>
              <a:spcBef>
                <a:spcPct val="0"/>
              </a:spcBef>
              <a:spcAft>
                <a:spcPct val="0"/>
              </a:spcAft>
              <a:buClrTx/>
              <a:buSzTx/>
              <a:buFontTx/>
              <a:buNone/>
              <a:tabLst/>
              <a:defRPr/>
            </a:pPr>
            <a:r>
              <a:rPr lang="en-US" sz="800" i="0" baseline="0" dirty="0" smtClean="0">
                <a:cs typeface="Arial" pitchFamily="34" charset="0"/>
              </a:rPr>
              <a:t>Photo: </a:t>
            </a:r>
            <a:r>
              <a:rPr lang="en-US" sz="800" b="0" i="0" kern="1200" dirty="0" smtClean="0">
                <a:effectLst/>
                <a:cs typeface="Arial" pitchFamily="34" charset="0"/>
              </a:rPr>
              <a:t>"To support its corporate car share program and encourage its employees to buy their own PEVs, Google offers free workplace charging at its Mountain View headquarters and several other company locations in the United States." (Photo courtesy Google) </a:t>
            </a:r>
            <a:endParaRPr lang="en-US" sz="800" kern="1200" dirty="0" smtClean="0">
              <a:effectLst/>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sz="800" i="0" kern="120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800" kern="1200" dirty="0" smtClean="0">
                <a:cs typeface="Arial" pitchFamily="34" charset="0"/>
              </a:rPr>
              <a:t>[For Clean</a:t>
            </a:r>
            <a:r>
              <a:rPr lang="en-US" sz="8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800" kern="1200" dirty="0" smtClean="0">
                <a:effectLst/>
                <a:cs typeface="Arial" pitchFamily="34" charset="0"/>
              </a:rPr>
              <a:t>Google has 25,000</a:t>
            </a:r>
            <a:r>
              <a:rPr lang="en-US" sz="800" kern="1200" baseline="0" dirty="0" smtClean="0">
                <a:effectLst/>
                <a:cs typeface="Arial" pitchFamily="34" charset="0"/>
              </a:rPr>
              <a:t> employees and </a:t>
            </a:r>
            <a:r>
              <a:rPr lang="en-US" sz="800" kern="1200" dirty="0" smtClean="0">
                <a:effectLst/>
                <a:cs typeface="Arial" pitchFamily="34" charset="0"/>
              </a:rPr>
              <a:t>300 charging stations across the</a:t>
            </a:r>
            <a:r>
              <a:rPr lang="en-US" sz="800" kern="1200" baseline="0" dirty="0" smtClean="0">
                <a:effectLst/>
                <a:cs typeface="Arial" pitchFamily="34" charset="0"/>
              </a:rPr>
              <a:t> country. T</a:t>
            </a:r>
            <a:r>
              <a:rPr lang="en-US" sz="800" kern="1200" dirty="0" smtClean="0">
                <a:effectLst/>
                <a:cs typeface="Arial" pitchFamily="34" charset="0"/>
              </a:rPr>
              <a:t>he company’s goal is to provide charging at 5% of its parking spaces.</a:t>
            </a:r>
          </a:p>
          <a:p>
            <a:pPr marL="0" marR="0" indent="0" algn="l" defTabSz="914400" rtl="0" eaLnBrk="1" fontAlgn="base" latinLnBrk="0" hangingPunct="1">
              <a:lnSpc>
                <a:spcPct val="100000"/>
              </a:lnSpc>
              <a:spcBef>
                <a:spcPct val="0"/>
              </a:spcBef>
              <a:spcAft>
                <a:spcPct val="0"/>
              </a:spcAft>
              <a:buClrTx/>
              <a:buSzTx/>
              <a:buFontTx/>
              <a:buNone/>
              <a:tabLst/>
              <a:defRPr/>
            </a:pPr>
            <a:endParaRPr lang="en-US" sz="800" i="0" dirty="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1</a:t>
            </a:fld>
            <a:endParaRPr lang="en-US" dirty="0"/>
          </a:p>
        </p:txBody>
      </p:sp>
    </p:spTree>
    <p:extLst>
      <p:ext uri="{BB962C8B-B14F-4D97-AF65-F5344CB8AC3E}">
        <p14:creationId xmlns:p14="http://schemas.microsoft.com/office/powerpoint/2010/main" val="818353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None/>
              <a:defRPr/>
            </a:pPr>
            <a:r>
              <a:rPr lang="en-US" dirty="0" smtClean="0"/>
              <a:t>For those of you who may not be familiar with the Workplace Charging Challenge, it was launched by the U.S. Department of Energy as part of the</a:t>
            </a:r>
            <a:r>
              <a:rPr lang="en-US" baseline="0" dirty="0" smtClean="0"/>
              <a:t> president’s EV Everywhere Grand Challenge which aims to make plug-in electric vehicles as affordable and convenient as gasoline powered vehicles by 2022. </a:t>
            </a:r>
            <a:endParaRPr lang="en-US" dirty="0" smtClean="0"/>
          </a:p>
          <a:p>
            <a:pPr defTabSz="931774">
              <a:defRPr/>
            </a:pPr>
            <a:endParaRPr lang="en-US" dirty="0" smtClean="0"/>
          </a:p>
          <a:p>
            <a:pPr marL="0" indent="0" defTabSz="931774">
              <a:buNone/>
              <a:defRPr/>
            </a:pPr>
            <a:r>
              <a:rPr lang="en-US" dirty="0" smtClean="0"/>
              <a:t>The Workplace Charging Challenge works to raise the</a:t>
            </a:r>
            <a:r>
              <a:rPr lang="en-US" baseline="0" dirty="0" smtClean="0"/>
              <a:t> profile of workplace charging and </a:t>
            </a:r>
            <a:r>
              <a:rPr lang="en-US" dirty="0" smtClean="0"/>
              <a:t>increase the number of partners</a:t>
            </a:r>
            <a:r>
              <a:rPr lang="en-US" baseline="0" dirty="0" smtClean="0"/>
              <a:t> </a:t>
            </a:r>
            <a:r>
              <a:rPr lang="en-US" dirty="0" smtClean="0"/>
              <a:t>offering PEV charging to 500 by 2018. We are moving steadily toward our goal with over 230 partners committing to provide charging station access to their employees. </a:t>
            </a:r>
          </a:p>
          <a:p>
            <a:endParaRPr lang="en-US" dirty="0" smtClean="0"/>
          </a:p>
          <a:p>
            <a:pPr marL="0" indent="0">
              <a:buNone/>
            </a:pPr>
            <a:r>
              <a:rPr lang="en-US" dirty="0" smtClean="0"/>
              <a:t>These partners now represent over 600 worksites and they are providing over 5,000 workplace charging stations for nearly </a:t>
            </a:r>
            <a:r>
              <a:rPr lang="en-US" sz="1600" b="1" dirty="0" smtClean="0">
                <a:solidFill>
                  <a:srgbClr val="FFFF00"/>
                </a:solidFill>
              </a:rPr>
              <a:t>1 million PEV</a:t>
            </a:r>
            <a:r>
              <a:rPr lang="en-US" dirty="0" smtClean="0">
                <a:solidFill>
                  <a:srgbClr val="FFFF00"/>
                </a:solidFill>
              </a:rPr>
              <a:t> </a:t>
            </a:r>
            <a:r>
              <a:rPr lang="en-US" dirty="0" smtClean="0"/>
              <a:t>driving employees across the country. </a:t>
            </a:r>
          </a:p>
          <a:p>
            <a:endParaRPr lang="en-US" dirty="0" smtClean="0"/>
          </a:p>
          <a:p>
            <a:pPr marL="0" indent="0">
              <a:buNone/>
            </a:pPr>
            <a:r>
              <a:rPr lang="en-US" dirty="0" smtClean="0"/>
              <a:t>And some of the most exciting efforts to promote and support workplace charging are coming out of our 18 ambassador organizations and network of DOE Clean Cities coalitions</a:t>
            </a:r>
            <a:endParaRPr lang="en-US" dirty="0"/>
          </a:p>
        </p:txBody>
      </p:sp>
      <p:sp>
        <p:nvSpPr>
          <p:cNvPr id="4" name="Slide Number Placeholder 3"/>
          <p:cNvSpPr>
            <a:spLocks noGrp="1"/>
          </p:cNvSpPr>
          <p:nvPr>
            <p:ph type="sldNum" sz="quarter" idx="10"/>
          </p:nvPr>
        </p:nvSpPr>
        <p:spPr/>
        <p:txBody>
          <a:bodyPr/>
          <a:lstStyle/>
          <a:p>
            <a:fld id="{442AA591-0D12-43BC-BB09-F031C0AC363F}" type="slidenum">
              <a:rPr lang="en-US" smtClean="0"/>
              <a:pPr/>
              <a:t>10</a:t>
            </a:fld>
            <a:endParaRPr lang="en-US" dirty="0"/>
          </a:p>
        </p:txBody>
      </p:sp>
    </p:spTree>
    <p:extLst>
      <p:ext uri="{BB962C8B-B14F-4D97-AF65-F5344CB8AC3E}">
        <p14:creationId xmlns:p14="http://schemas.microsoft.com/office/powerpoint/2010/main" val="3118455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896144" rtl="0" eaLnBrk="0" fontAlgn="base" latinLnBrk="0" hangingPunct="0">
              <a:lnSpc>
                <a:spcPct val="100000"/>
              </a:lnSpc>
              <a:spcBef>
                <a:spcPct val="30000"/>
              </a:spcBef>
              <a:spcAft>
                <a:spcPct val="0"/>
              </a:spcAft>
              <a:buClrTx/>
              <a:buSzTx/>
              <a:tabLst/>
              <a:defRPr/>
            </a:pPr>
            <a:r>
              <a:rPr lang="en-US" sz="1000" dirty="0" smtClean="0"/>
              <a:t>In an effort to provide yet another benefit of workplace charging, DOE has established the Workplace Charging Challenge. With a</a:t>
            </a:r>
            <a:r>
              <a:rPr lang="en-US" sz="1000" baseline="0" dirty="0" smtClean="0"/>
              <a:t> voluntary partnership model that has proven to be successful in the past, the Challenge has three key participants:</a:t>
            </a:r>
            <a:endParaRPr lang="en-US" sz="1000" dirty="0" smtClean="0"/>
          </a:p>
          <a:p>
            <a:pPr marL="0" marR="0" lvl="0" indent="0" algn="l" defTabSz="896144" rtl="0" eaLnBrk="0" fontAlgn="base" latinLnBrk="0" hangingPunct="0">
              <a:lnSpc>
                <a:spcPct val="100000"/>
              </a:lnSpc>
              <a:spcBef>
                <a:spcPct val="30000"/>
              </a:spcBef>
              <a:spcAft>
                <a:spcPct val="0"/>
              </a:spcAft>
              <a:buClrTx/>
              <a:buSzTx/>
              <a:buFont typeface="Arial" charset="0"/>
              <a:buNone/>
              <a:tabLst/>
              <a:defRPr/>
            </a:pPr>
            <a:endParaRPr lang="en-US" sz="1000" dirty="0" smtClean="0"/>
          </a:p>
          <a:p>
            <a:pPr marL="109538" marR="0" lvl="0" indent="-109538" algn="l" defTabSz="896144" rtl="0" eaLnBrk="0" fontAlgn="base" latinLnBrk="0" hangingPunct="0">
              <a:lnSpc>
                <a:spcPct val="100000"/>
              </a:lnSpc>
              <a:spcBef>
                <a:spcPct val="30000"/>
              </a:spcBef>
              <a:spcAft>
                <a:spcPct val="0"/>
              </a:spcAft>
              <a:buClrTx/>
              <a:buSzTx/>
              <a:buFont typeface="Arial" charset="0"/>
              <a:buChar char="•"/>
              <a:tabLst/>
              <a:defRPr/>
            </a:pPr>
            <a:r>
              <a:rPr lang="en-US" sz="1000" dirty="0" smtClean="0"/>
              <a:t>DOE will provide employers with technical assistance</a:t>
            </a:r>
            <a:r>
              <a:rPr lang="en-US" sz="1000" baseline="0" dirty="0" smtClean="0"/>
              <a:t> and </a:t>
            </a:r>
            <a:r>
              <a:rPr lang="en-US" sz="1000" dirty="0" smtClean="0"/>
              <a:t>establish a network of best practices. DOE will also recognize the success</a:t>
            </a:r>
            <a:r>
              <a:rPr lang="en-US" sz="1000" baseline="0" dirty="0" smtClean="0"/>
              <a:t> </a:t>
            </a:r>
            <a:r>
              <a:rPr lang="en-US" sz="1000" dirty="0" smtClean="0"/>
              <a:t>of workplace charging programs and raise </a:t>
            </a:r>
            <a:r>
              <a:rPr lang="en-US" sz="1000" dirty="0"/>
              <a:t>the profile of </a:t>
            </a:r>
            <a:r>
              <a:rPr lang="en-US" sz="1000" dirty="0" smtClean="0"/>
              <a:t>workplace charging</a:t>
            </a:r>
            <a:r>
              <a:rPr lang="en-US" sz="1000" baseline="0" dirty="0" smtClean="0"/>
              <a:t>. </a:t>
            </a:r>
          </a:p>
          <a:p>
            <a:pPr marL="109538" marR="0" lvl="0" indent="-109538" algn="l" defTabSz="896144" rtl="0" eaLnBrk="0" fontAlgn="base" latinLnBrk="0" hangingPunct="0">
              <a:lnSpc>
                <a:spcPct val="100000"/>
              </a:lnSpc>
              <a:spcBef>
                <a:spcPct val="30000"/>
              </a:spcBef>
              <a:spcAft>
                <a:spcPct val="0"/>
              </a:spcAft>
              <a:buClrTx/>
              <a:buSzTx/>
              <a:buFont typeface="Arial" charset="0"/>
              <a:buChar char="•"/>
              <a:tabLst/>
              <a:defRPr/>
            </a:pPr>
            <a:endParaRPr lang="en-US" sz="1000" baseline="0" dirty="0" smtClean="0"/>
          </a:p>
          <a:p>
            <a:pPr defTabSz="896113">
              <a:defRPr/>
            </a:pPr>
            <a:r>
              <a:rPr lang="en-US" sz="1000" baseline="0" dirty="0" smtClean="0"/>
              <a:t>As an</a:t>
            </a:r>
            <a:r>
              <a:rPr lang="en-US" sz="1000" dirty="0" smtClean="0"/>
              <a:t> </a:t>
            </a:r>
            <a:r>
              <a:rPr lang="en-US" sz="1000" b="0" i="0" dirty="0" smtClean="0"/>
              <a:t>Ambassador,</a:t>
            </a:r>
            <a:r>
              <a:rPr lang="en-US" sz="1000" b="0" i="0" baseline="0" dirty="0" smtClean="0"/>
              <a:t> w</a:t>
            </a:r>
            <a:r>
              <a:rPr lang="en-US" sz="1000" dirty="0" smtClean="0"/>
              <a:t>e at &lt;Clean Cities Coalition&gt; are working</a:t>
            </a:r>
            <a:r>
              <a:rPr lang="en-US" sz="1000" baseline="0" dirty="0" smtClean="0"/>
              <a:t> to</a:t>
            </a:r>
            <a:r>
              <a:rPr lang="en-US" sz="1000" dirty="0" smtClean="0"/>
              <a:t> promote workplace charging in our community and </a:t>
            </a:r>
            <a:r>
              <a:rPr lang="en-US" sz="1000" baseline="0" dirty="0" smtClean="0"/>
              <a:t>will also </a:t>
            </a:r>
            <a:r>
              <a:rPr lang="en-US" sz="1000" dirty="0" smtClean="0"/>
              <a:t>support employers in their</a:t>
            </a:r>
            <a:r>
              <a:rPr lang="en-US" sz="1000" baseline="0" dirty="0" smtClean="0"/>
              <a:t> efforts to establish w</a:t>
            </a:r>
            <a:r>
              <a:rPr lang="en-US" sz="1000" dirty="0" smtClean="0"/>
              <a:t>orkplace charging programs. </a:t>
            </a:r>
          </a:p>
          <a:p>
            <a:pPr marL="0" indent="0" defTabSz="896113">
              <a:buNone/>
              <a:defRPr/>
            </a:pPr>
            <a:endParaRPr lang="en-US" sz="1000" dirty="0"/>
          </a:p>
          <a:p>
            <a:pPr marL="109538" marR="0" indent="-109538" algn="l" defTabSz="896144" rtl="0" eaLnBrk="0" fontAlgn="base" latinLnBrk="0" hangingPunct="0">
              <a:lnSpc>
                <a:spcPct val="100000"/>
              </a:lnSpc>
              <a:spcBef>
                <a:spcPct val="30000"/>
              </a:spcBef>
              <a:spcAft>
                <a:spcPct val="0"/>
              </a:spcAft>
              <a:buClrTx/>
              <a:buSzTx/>
              <a:buFont typeface="Arial" charset="0"/>
              <a:buChar char="•"/>
              <a:tabLst/>
              <a:defRPr/>
            </a:pPr>
            <a:r>
              <a:rPr lang="en-US" sz="1000" dirty="0" smtClean="0"/>
              <a:t>And most importantly, America’s employers are called upon to act as </a:t>
            </a:r>
            <a:r>
              <a:rPr lang="en-US" sz="1000" b="0" i="0" dirty="0" smtClean="0"/>
              <a:t>Partners in the Challenge. As a Partner,</a:t>
            </a:r>
            <a:r>
              <a:rPr lang="en-US" sz="1000" b="0" i="0" baseline="0" dirty="0" smtClean="0"/>
              <a:t> an employer makes</a:t>
            </a:r>
            <a:r>
              <a:rPr lang="en-US" sz="1000" dirty="0" smtClean="0"/>
              <a:t> commitment to</a:t>
            </a:r>
            <a:r>
              <a:rPr lang="en-US" sz="1000" baseline="0" dirty="0" smtClean="0"/>
              <a:t> </a:t>
            </a:r>
            <a:r>
              <a:rPr lang="en-US" sz="1000" dirty="0" smtClean="0"/>
              <a:t>develop and execute a Partner Plan </a:t>
            </a:r>
            <a:r>
              <a:rPr lang="en-US" sz="1000" baseline="0" dirty="0" smtClean="0"/>
              <a:t>a</a:t>
            </a:r>
            <a:r>
              <a:rPr lang="en-US" sz="1000" dirty="0" smtClean="0"/>
              <a:t>t a minimum of one major employer location with a best practice goal of meeting all PEV-driving employee demand. </a:t>
            </a:r>
          </a:p>
        </p:txBody>
      </p:sp>
      <p:sp>
        <p:nvSpPr>
          <p:cNvPr id="4" name="Slide Number Placeholder 3"/>
          <p:cNvSpPr>
            <a:spLocks noGrp="1"/>
          </p:cNvSpPr>
          <p:nvPr>
            <p:ph type="sldNum" sz="quarter" idx="10"/>
          </p:nvPr>
        </p:nvSpPr>
        <p:spPr/>
        <p:txBody>
          <a:bodyPr/>
          <a:lstStyle/>
          <a:p>
            <a:pPr>
              <a:defRPr/>
            </a:pPr>
            <a:fld id="{B59B9D42-6108-4692-AA76-2EC67E397B2F}" type="slidenum">
              <a:rPr lang="en-US" smtClean="0"/>
              <a:pPr>
                <a:defRPr/>
              </a:pPr>
              <a:t>11</a:t>
            </a:fld>
            <a:endParaRPr lang="en-US" dirty="0"/>
          </a:p>
        </p:txBody>
      </p:sp>
    </p:spTree>
    <p:extLst>
      <p:ext uri="{BB962C8B-B14F-4D97-AF65-F5344CB8AC3E}">
        <p14:creationId xmlns:p14="http://schemas.microsoft.com/office/powerpoint/2010/main" val="407685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dirty="0" smtClean="0">
                <a:solidFill>
                  <a:schemeClr val="tx1"/>
                </a:solidFill>
              </a:rPr>
              <a:t>Here are some examples of Challenge</a:t>
            </a:r>
            <a:r>
              <a:rPr lang="en-US" sz="1000" b="0" baseline="0" dirty="0" smtClean="0">
                <a:solidFill>
                  <a:schemeClr val="tx1"/>
                </a:solidFill>
              </a:rPr>
              <a:t> partners </a:t>
            </a: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dirty="0" smtClean="0">
              <a:solidFill>
                <a:schemeClr val="tx1"/>
              </a:solidFill>
            </a:endParaRP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dirty="0" smtClean="0">
                <a:solidFill>
                  <a:schemeClr val="tx1"/>
                </a:solidFill>
              </a:rPr>
              <a:t>Leading</a:t>
            </a:r>
            <a:r>
              <a:rPr lang="en-US" sz="1000" b="0" baseline="0" dirty="0" smtClean="0">
                <a:solidFill>
                  <a:schemeClr val="tx1"/>
                </a:solidFill>
              </a:rPr>
              <a:t> U.S. employers have recognized the benefits of workplace charging and have taken the Workplace Charging Challenge Pledge.</a:t>
            </a:r>
          </a:p>
          <a:p>
            <a:pPr marL="0" indent="0">
              <a:buNone/>
            </a:pPr>
            <a:endParaRPr lang="en-US" sz="1000" dirty="0" smtClean="0">
              <a:solidFill>
                <a:schemeClr val="tx1"/>
              </a:solidFill>
            </a:endParaRPr>
          </a:p>
        </p:txBody>
      </p:sp>
      <p:sp>
        <p:nvSpPr>
          <p:cNvPr id="4" name="Slide Number Placeholder 3"/>
          <p:cNvSpPr>
            <a:spLocks noGrp="1"/>
          </p:cNvSpPr>
          <p:nvPr>
            <p:ph type="sldNum" sz="quarter" idx="10"/>
          </p:nvPr>
        </p:nvSpPr>
        <p:spPr/>
        <p:txBody>
          <a:bodyPr/>
          <a:lstStyle/>
          <a:p>
            <a:fld id="{CD5F6BB4-5D45-4693-81FD-BEC7660D2CED}" type="slidenum">
              <a:rPr lang="en-US" smtClean="0"/>
              <a:pPr/>
              <a:t>12</a:t>
            </a:fld>
            <a:endParaRPr lang="en-US"/>
          </a:p>
        </p:txBody>
      </p:sp>
    </p:spTree>
    <p:extLst>
      <p:ext uri="{BB962C8B-B14F-4D97-AF65-F5344CB8AC3E}">
        <p14:creationId xmlns:p14="http://schemas.microsoft.com/office/powerpoint/2010/main" val="1970740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a:xfrm>
            <a:off x="685800" y="4343400"/>
            <a:ext cx="5486400" cy="4191000"/>
          </a:xfrm>
        </p:spPr>
        <p:txBody>
          <a:bodyPr>
            <a:no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solidFill>
                  <a:schemeClr val="tx1"/>
                </a:solidFill>
                <a:latin typeface="Arial" pitchFamily="34" charset="0"/>
                <a:cs typeface="Arial" pitchFamily="34" charset="0"/>
              </a:rPr>
              <a:t>Workplace charging can provide a unique and valuable benefit to employees. Increasing and maintaining employee motivation remains a difficult task for executive management. Installing workplace charging can be an effective way to reward your employees and increase morale.</a:t>
            </a:r>
            <a:r>
              <a:rPr lang="en-US" sz="900" baseline="0" dirty="0" smtClean="0">
                <a:solidFill>
                  <a:schemeClr val="tx1"/>
                </a:solidFill>
                <a:latin typeface="Arial" pitchFamily="34" charset="0"/>
                <a:cs typeface="Arial" pitchFamily="34" charset="0"/>
              </a:rPr>
              <a:t> Additionally, p</a:t>
            </a:r>
            <a:r>
              <a:rPr lang="en-US" sz="900" dirty="0" smtClean="0">
                <a:solidFill>
                  <a:schemeClr val="tx1"/>
                </a:solidFill>
                <a:latin typeface="Arial" pitchFamily="34" charset="0"/>
                <a:cs typeface="Arial" pitchFamily="34" charset="0"/>
              </a:rPr>
              <a:t>roviding</a:t>
            </a:r>
            <a:r>
              <a:rPr lang="en-US" sz="900" baseline="0" dirty="0" smtClean="0">
                <a:solidFill>
                  <a:schemeClr val="tx1"/>
                </a:solidFill>
                <a:latin typeface="Arial" pitchFamily="34" charset="0"/>
                <a:cs typeface="Arial" pitchFamily="34" charset="0"/>
              </a:rPr>
              <a:t> workplace charging and enabling your employees to drive PEVs can reduce their commuting stress since </a:t>
            </a:r>
            <a:r>
              <a:rPr lang="en-US" sz="900" dirty="0" smtClean="0">
                <a:solidFill>
                  <a:schemeClr val="tx1"/>
                </a:solidFill>
                <a:latin typeface="Arial" pitchFamily="34" charset="0"/>
                <a:cs typeface="Arial" pitchFamily="34" charset="0"/>
              </a:rPr>
              <a:t>PEVs can qualify for HOV lane access.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solidFill>
                  <a:schemeClr val="tx1"/>
                </a:solidFill>
                <a:effectLst/>
                <a:latin typeface="Arial" pitchFamily="34" charset="0"/>
                <a:cs typeface="Arial" pitchFamily="34" charset="0"/>
              </a:rPr>
              <a:t>How a company projects its values and ethics has become a competitive differentiator in terms of recruiting.</a:t>
            </a:r>
            <a:r>
              <a:rPr lang="en-US" sz="900" baseline="0" dirty="0" smtClean="0">
                <a:solidFill>
                  <a:schemeClr val="tx1"/>
                </a:solidFill>
                <a:effectLst/>
                <a:latin typeface="Arial" pitchFamily="34" charset="0"/>
                <a:cs typeface="Arial" pitchFamily="34" charset="0"/>
              </a:rPr>
              <a:t> By demonstrating concern for the environment as well as employee quality of life, employers with workplace charging are well positioned to recruit and retain top talent. </a:t>
            </a:r>
            <a:r>
              <a:rPr lang="en-US" sz="900" dirty="0" smtClean="0">
                <a:solidFill>
                  <a:schemeClr val="tx1"/>
                </a:solidFill>
                <a:latin typeface="Arial" pitchFamily="34" charset="0"/>
                <a:cs typeface="Arial" pitchFamily="34" charset="0"/>
              </a:rPr>
              <a:t>So not only will installing workplace charging help increase your current employee’s performance, but it can also help position your organization for future employee recruitment.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solidFill>
                  <a:schemeClr val="tx1"/>
                </a:solidFill>
                <a:latin typeface="Arial" pitchFamily="34" charset="0"/>
                <a:cs typeface="Arial" pitchFamily="34" charset="0"/>
              </a:rPr>
              <a:t>lynda.com, a 350-person</a:t>
            </a:r>
            <a:r>
              <a:rPr lang="en-US" sz="900" baseline="0" dirty="0" smtClean="0">
                <a:solidFill>
                  <a:schemeClr val="tx1"/>
                </a:solidFill>
                <a:latin typeface="Arial" pitchFamily="34" charset="0"/>
                <a:cs typeface="Arial" pitchFamily="34" charset="0"/>
              </a:rPr>
              <a:t> business from a small town in southern California experienced this first hand. When a top-candidate recruit said that workplace charging access would be very important in his decision-making process, lynda.com decided to look into launching a workplace charging program. In the end, they got the employee they wanted and other employees have started buying PEVs as well!</a:t>
            </a:r>
            <a:endParaRPr lang="en-US" sz="900" dirty="0" smtClean="0">
              <a:solidFill>
                <a:schemeClr val="tx1"/>
              </a:solidFill>
              <a:effectLst/>
              <a:latin typeface="Arial" pitchFamily="34" charset="0"/>
              <a:cs typeface="Arial" pitchFamily="34" charset="0"/>
            </a:endParaRPr>
          </a:p>
          <a:p>
            <a:pPr marL="0" indent="0">
              <a:buNone/>
            </a:pPr>
            <a:endParaRPr lang="en-US" sz="900" dirty="0" smtClean="0">
              <a:solidFill>
                <a:schemeClr val="tx1"/>
              </a:solidFill>
              <a:latin typeface="Arial" pitchFamily="34" charset="0"/>
              <a:cs typeface="Arial" pitchFamily="34" charset="0"/>
            </a:endParaRPr>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sz="900" dirty="0" smtClean="0">
                <a:solidFill>
                  <a:schemeClr val="tx1"/>
                </a:solidFill>
                <a:latin typeface="Arial" pitchFamily="34" charset="0"/>
                <a:cs typeface="Arial" pitchFamily="34" charset="0"/>
              </a:rPr>
              <a:t>Photo:</a:t>
            </a:r>
            <a:r>
              <a:rPr lang="en-US" sz="900" baseline="0" dirty="0" smtClean="0">
                <a:solidFill>
                  <a:schemeClr val="tx1"/>
                </a:solidFill>
                <a:latin typeface="Arial" pitchFamily="34" charset="0"/>
                <a:cs typeface="Arial" pitchFamily="34" charset="0"/>
              </a:rPr>
              <a:t> </a:t>
            </a:r>
            <a:r>
              <a:rPr lang="en-US" sz="900" b="0" i="0" kern="1200" dirty="0" smtClean="0">
                <a:solidFill>
                  <a:schemeClr val="tx1"/>
                </a:solidFill>
                <a:effectLst/>
                <a:latin typeface="Arial" pitchFamily="34" charset="0"/>
                <a:cs typeface="Arial" pitchFamily="34" charset="0"/>
              </a:rPr>
              <a:t>"</a:t>
            </a:r>
            <a:r>
              <a:rPr lang="en-US" sz="900" b="0" i="0" kern="1200" dirty="0" err="1" smtClean="0">
                <a:solidFill>
                  <a:schemeClr val="tx1"/>
                </a:solidFill>
                <a:effectLst/>
                <a:latin typeface="Arial" pitchFamily="34" charset="0"/>
                <a:cs typeface="Arial" pitchFamily="34" charset="0"/>
              </a:rPr>
              <a:t>lynda.com's</a:t>
            </a:r>
            <a:r>
              <a:rPr lang="en-US" sz="900" b="0" i="0" kern="1200" dirty="0" smtClean="0">
                <a:solidFill>
                  <a:schemeClr val="tx1"/>
                </a:solidFill>
                <a:effectLst/>
                <a:latin typeface="Arial" pitchFamily="34" charset="0"/>
                <a:cs typeface="Arial" pitchFamily="34" charset="0"/>
              </a:rPr>
              <a:t> PEV charging stations are part of the company's larger commuting program designed to alleviate the impact from employee commutes, which average 40 miles round-trip per day." (Photo by Lucas Deming / lynda.com) </a:t>
            </a:r>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sz="900" b="0" i="0" kern="1200" dirty="0" smtClean="0">
                <a:solidFill>
                  <a:schemeClr val="tx1"/>
                </a:solidFill>
                <a:effectLst/>
                <a:latin typeface="Arial" pitchFamily="34" charset="0"/>
                <a:cs typeface="Arial" pitchFamily="34" charset="0"/>
              </a:rPr>
              <a:t>Video: Option to replace photo with embedded version of professional-quality</a:t>
            </a:r>
            <a:r>
              <a:rPr lang="en-US" sz="900" b="0" i="0" kern="1200" baseline="0" dirty="0" smtClean="0">
                <a:solidFill>
                  <a:schemeClr val="tx1"/>
                </a:solidFill>
                <a:effectLst/>
                <a:latin typeface="Arial" pitchFamily="34" charset="0"/>
                <a:cs typeface="Arial" pitchFamily="34" charset="0"/>
              </a:rPr>
              <a:t> 2-minute video </a:t>
            </a:r>
            <a:r>
              <a:rPr lang="en-US" sz="900" dirty="0" smtClean="0">
                <a:solidFill>
                  <a:schemeClr val="tx1"/>
                </a:solidFill>
                <a:latin typeface="Arial" pitchFamily="34" charset="0"/>
                <a:cs typeface="Arial" pitchFamily="34" charset="0"/>
              </a:rPr>
              <a:t>http://www.youtube.com/watch?v=inQnrbXXafw&amp;feature=youtu.be</a:t>
            </a:r>
            <a:r>
              <a:rPr lang="en-US" sz="900" b="0" i="0" kern="1200" baseline="0" dirty="0" smtClean="0">
                <a:solidFill>
                  <a:schemeClr val="tx1"/>
                </a:solidFill>
                <a:effectLst/>
                <a:latin typeface="Arial" pitchFamily="34" charset="0"/>
                <a:cs typeface="Arial" pitchFamily="34" charset="0"/>
              </a:rPr>
              <a:t> (Video by lynda.com)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0" i="0" kern="1200" dirty="0" smtClean="0">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solidFill>
                  <a:schemeClr val="tx1"/>
                </a:solidFill>
                <a:latin typeface="Arial" pitchFamily="34" charset="0"/>
                <a:cs typeface="Arial" panose="020B0604020202020204" pitchFamily="34" charset="0"/>
              </a:rPr>
              <a:t>[For Clean</a:t>
            </a:r>
            <a:r>
              <a:rPr lang="en-US" sz="900" kern="1200" baseline="0" dirty="0" smtClean="0">
                <a:solidFill>
                  <a:schemeClr val="tx1"/>
                </a:solidFill>
                <a:latin typeface="Arial" pitchFamily="34" charset="0"/>
                <a:cs typeface="Arial" panose="020B0604020202020204"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kern="1200" dirty="0" smtClean="0">
                <a:solidFill>
                  <a:schemeClr val="tx1"/>
                </a:solidFill>
                <a:effectLst/>
                <a:latin typeface="Arial" pitchFamily="34" charset="0"/>
                <a:cs typeface="Arial" pitchFamily="34" charset="0"/>
              </a:rPr>
              <a:t>lynda.com has 350 </a:t>
            </a:r>
            <a:r>
              <a:rPr lang="en-US" sz="900" kern="1200" baseline="0" dirty="0" smtClean="0">
                <a:solidFill>
                  <a:schemeClr val="tx1"/>
                </a:solidFill>
                <a:effectLst/>
                <a:latin typeface="Arial" pitchFamily="34" charset="0"/>
                <a:cs typeface="Arial" pitchFamily="34" charset="0"/>
              </a:rPr>
              <a:t>employees at their </a:t>
            </a:r>
            <a:r>
              <a:rPr lang="en-US" sz="900" kern="1200" baseline="0" dirty="0" err="1" smtClean="0">
                <a:solidFill>
                  <a:schemeClr val="tx1"/>
                </a:solidFill>
                <a:effectLst/>
                <a:latin typeface="Arial" pitchFamily="34" charset="0"/>
                <a:cs typeface="Arial" pitchFamily="34" charset="0"/>
              </a:rPr>
              <a:t>Carpintera</a:t>
            </a:r>
            <a:r>
              <a:rPr lang="en-US" sz="900" kern="1200" baseline="0" dirty="0" smtClean="0">
                <a:solidFill>
                  <a:schemeClr val="tx1"/>
                </a:solidFill>
                <a:effectLst/>
                <a:latin typeface="Arial" pitchFamily="34" charset="0"/>
                <a:cs typeface="Arial" pitchFamily="34" charset="0"/>
              </a:rPr>
              <a:t>, CA location. </a:t>
            </a:r>
            <a:r>
              <a:rPr lang="en-US" sz="900" kern="1200" dirty="0" smtClean="0">
                <a:solidFill>
                  <a:schemeClr val="tx1"/>
                </a:solidFill>
                <a:effectLst/>
                <a:latin typeface="Arial" pitchFamily="34" charset="0"/>
                <a:cs typeface="Arial" pitchFamily="34" charset="0"/>
              </a:rPr>
              <a:t>The company’s “Juice Bar” has two 220-volt and four 110-volt outlets that charge both employee cars and the company’s fleet of small PEVs. </a:t>
            </a:r>
            <a:endParaRPr lang="en-US" sz="900" dirty="0" smtClean="0">
              <a:solidFill>
                <a:schemeClr val="tx1"/>
              </a:solidFill>
              <a:latin typeface="Arial" pitchFamily="34" charset="0"/>
              <a:cs typeface="Arial" pitchFamily="34" charset="0"/>
            </a:endParaRPr>
          </a:p>
        </p:txBody>
      </p:sp>
      <p:sp>
        <p:nvSpPr>
          <p:cNvPr id="48132" name="Slide Number Placeholder 3"/>
          <p:cNvSpPr>
            <a:spLocks noGrp="1"/>
          </p:cNvSpPr>
          <p:nvPr>
            <p:ph type="sldNum" sz="quarter" idx="5"/>
          </p:nvPr>
        </p:nvSpPr>
        <p:spPr bwMode="auto">
          <a:noFill/>
          <a:ln>
            <a:miter lim="800000"/>
            <a:headEnd/>
            <a:tailEnd/>
          </a:ln>
        </p:spPr>
        <p:txBody>
          <a:bodyPr/>
          <a:lstStyle/>
          <a:p>
            <a:fld id="{72DE8023-E292-4306-A75E-BAA1CD3842CC}" type="slidenum">
              <a:rPr lang="en-US"/>
              <a:pPr/>
              <a:t>13</a:t>
            </a:fld>
            <a:endParaRPr lang="en-US" dirty="0"/>
          </a:p>
        </p:txBody>
      </p:sp>
    </p:spTree>
    <p:extLst>
      <p:ext uri="{BB962C8B-B14F-4D97-AF65-F5344CB8AC3E}">
        <p14:creationId xmlns:p14="http://schemas.microsoft.com/office/powerpoint/2010/main" val="115241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0" baseline="0" dirty="0" smtClean="0">
                <a:cs typeface="Arial" pitchFamily="34" charset="0"/>
              </a:rPr>
              <a:t>Integrated into your organization’s sustainability efforts, </a:t>
            </a:r>
            <a:r>
              <a:rPr lang="en-US" sz="900" b="0" dirty="0" smtClean="0">
                <a:cs typeface="Arial" pitchFamily="34" charset="0"/>
              </a:rPr>
              <a:t>workplace charging can enhance</a:t>
            </a:r>
            <a:r>
              <a:rPr lang="en-US" sz="900" b="0" baseline="0" dirty="0" smtClean="0">
                <a:cs typeface="Arial" pitchFamily="34" charset="0"/>
              </a:rPr>
              <a:t> your </a:t>
            </a:r>
            <a:r>
              <a:rPr lang="en-US" sz="900" b="0" dirty="0" smtClean="0">
                <a:cs typeface="Arial" pitchFamily="34" charset="0"/>
              </a:rPr>
              <a:t>organization’s image and raise brand</a:t>
            </a:r>
            <a:r>
              <a:rPr lang="en-US" sz="900" b="0" baseline="0" dirty="0" smtClean="0">
                <a:cs typeface="Arial" pitchFamily="34" charset="0"/>
              </a:rPr>
              <a:t> awareness, creating </a:t>
            </a:r>
            <a:r>
              <a:rPr lang="en-US" sz="900" baseline="0" dirty="0" smtClean="0">
                <a:cs typeface="Arial" pitchFamily="34" charset="0"/>
              </a:rPr>
              <a:t>value for</a:t>
            </a:r>
            <a:r>
              <a:rPr lang="en-US" sz="900" dirty="0" smtClean="0">
                <a:cs typeface="Arial" pitchFamily="34" charset="0"/>
              </a:rPr>
              <a:t> your customers, community, and investors.</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900" b="0" baseline="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900" dirty="0" smtClean="0">
                <a:cs typeface="Arial" pitchFamily="34" charset="0"/>
              </a:rPr>
              <a:t>Charging</a:t>
            </a:r>
            <a:r>
              <a:rPr lang="en-US" sz="900" baseline="0" dirty="0" smtClean="0">
                <a:cs typeface="Arial" pitchFamily="34" charset="0"/>
              </a:rPr>
              <a:t> station installations qualify for credit under the Green Building Council’s LEED certification process, thereby contributing to</a:t>
            </a:r>
            <a:r>
              <a:rPr lang="en-US" sz="900" dirty="0" smtClean="0">
                <a:cs typeface="Arial" pitchFamily="34" charset="0"/>
              </a:rPr>
              <a:t>ward your organization’s</a:t>
            </a:r>
            <a:r>
              <a:rPr lang="en-US" sz="900" baseline="0" dirty="0" smtClean="0">
                <a:cs typeface="Arial" pitchFamily="34" charset="0"/>
              </a:rPr>
              <a:t> efforts in green building (1). </a:t>
            </a:r>
            <a:r>
              <a:rPr lang="en-US" sz="900" dirty="0" smtClean="0">
                <a:cs typeface="Arial" pitchFamily="34" charset="0"/>
              </a:rPr>
              <a:t>By</a:t>
            </a:r>
            <a:r>
              <a:rPr lang="en-US" sz="900" baseline="0" dirty="0" smtClean="0">
                <a:cs typeface="Arial" pitchFamily="34" charset="0"/>
              </a:rPr>
              <a:t> accounting for the emission reductions afforded by your PEV-driving employees’ commutes, workplace charging can </a:t>
            </a:r>
            <a:r>
              <a:rPr lang="en-US" sz="900" dirty="0" smtClean="0">
                <a:cs typeface="Arial" pitchFamily="34" charset="0"/>
              </a:rPr>
              <a:t>reduce your company’s carbon footprint (this is also known as Scope 3 emission reduction).</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90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900" dirty="0" smtClean="0">
                <a:cs typeface="Arial" pitchFamily="34" charset="0"/>
              </a:rPr>
              <a:t>JLA</a:t>
            </a:r>
            <a:r>
              <a:rPr lang="en-US" sz="900" baseline="0" dirty="0" smtClean="0">
                <a:cs typeface="Arial" pitchFamily="34" charset="0"/>
              </a:rPr>
              <a:t> Public Involvement is a Workplace Charging Challenge Partner and small business out of Portland, Oregon. JLA realizes that sustainability practices are important no matter the size of the organization – in fact, JLA recently received Gold certification in their city’s Sustainability at Work program. With one shared PEV and 3 employees driving plug-ins, JLA boasts a 20% adoption rate among its 15 workers!</a:t>
            </a:r>
            <a:endParaRPr lang="en-US" sz="900" dirty="0">
              <a:cs typeface="Arial" pitchFamily="34" charset="0"/>
            </a:endParaRPr>
          </a:p>
          <a:p>
            <a:pPr marL="0" lvl="0" indent="0">
              <a:buNone/>
            </a:pPr>
            <a:endParaRPr lang="en-US" sz="900" dirty="0">
              <a:cs typeface="Arial" pitchFamily="34" charset="0"/>
            </a:endParaRPr>
          </a:p>
          <a:p>
            <a:pPr marL="228600" lvl="0" indent="-228600">
              <a:buAutoNum type="arabicParenBoth"/>
            </a:pPr>
            <a:r>
              <a:rPr lang="en-US" sz="900" b="0" i="0" u="none" strike="noStrike" kern="1200" baseline="0" dirty="0" smtClean="0">
                <a:cs typeface="Arial" pitchFamily="34" charset="0"/>
              </a:rPr>
              <a:t>US Green Building Council, 2009 “LEED 2009 for Core and Shell Development” http://www.usgbc.org/Docs/Archive/General/Docs8870.pdf and </a:t>
            </a:r>
            <a:br>
              <a:rPr lang="en-US" sz="900" b="0" i="0" u="none" strike="noStrike" kern="1200" baseline="0" dirty="0" smtClean="0">
                <a:cs typeface="Arial" pitchFamily="34" charset="0"/>
              </a:rPr>
            </a:br>
            <a:r>
              <a:rPr lang="en-US" sz="900" b="0" i="0" u="none" strike="noStrike" kern="1200" baseline="0" dirty="0" smtClean="0">
                <a:cs typeface="Arial" pitchFamily="34" charset="0"/>
              </a:rPr>
              <a:t>US Green Building Council, 2009 “LEED 2009 for New Construction and Major Renovations” http://www.usgbc.org/Docs/Archive/General/Docs8868.pdf</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dirty="0" smtClean="0">
                <a:cs typeface="Arial" pitchFamily="34" charset="0"/>
              </a:rPr>
              <a:t>Photo:</a:t>
            </a:r>
            <a:r>
              <a:rPr lang="en-US" sz="900" baseline="0" dirty="0" smtClean="0">
                <a:cs typeface="Arial" pitchFamily="34" charset="0"/>
              </a:rPr>
              <a:t> </a:t>
            </a:r>
            <a:r>
              <a:rPr lang="en-US" sz="900" b="0" i="0" kern="1200" dirty="0" smtClean="0">
                <a:effectLst/>
                <a:cs typeface="Arial" pitchFamily="34" charset="0"/>
              </a:rPr>
              <a:t>"JLA Public Involvement has on-site charging that is available for use both by employees' personal vehicles and by a PEV in the company's corporate vehicle pool, which can be used for all company trips." (Photo courtesy JLA)</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0" i="0" kern="120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cs typeface="Arial" pitchFamily="34" charset="0"/>
              </a:rPr>
              <a:t>[For Clean</a:t>
            </a:r>
            <a:r>
              <a:rPr lang="en-US" sz="9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kern="1200" dirty="0" smtClean="0">
                <a:effectLst/>
                <a:cs typeface="Arial" pitchFamily="34" charset="0"/>
              </a:rPr>
              <a:t>JLA Public Involvement has 15 </a:t>
            </a:r>
            <a:r>
              <a:rPr lang="en-US" sz="900" kern="1200" baseline="0" dirty="0" smtClean="0">
                <a:effectLst/>
                <a:cs typeface="Arial" pitchFamily="34" charset="0"/>
              </a:rPr>
              <a:t>employees and 1 charging station. T</a:t>
            </a:r>
            <a:r>
              <a:rPr lang="en-US" sz="900" kern="1200" dirty="0" smtClean="0">
                <a:effectLst/>
                <a:cs typeface="Arial" pitchFamily="34" charset="0"/>
              </a:rPr>
              <a:t>he charging station provides power for the company’s single company PEV as well as three personal employee PEVs.</a:t>
            </a:r>
            <a:endParaRPr lang="en-US" sz="900" i="0" dirty="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14</a:t>
            </a:fld>
            <a:endParaRPr lang="en-US" dirty="0"/>
          </a:p>
        </p:txBody>
      </p:sp>
    </p:spTree>
    <p:extLst>
      <p:ext uri="{BB962C8B-B14F-4D97-AF65-F5344CB8AC3E}">
        <p14:creationId xmlns:p14="http://schemas.microsoft.com/office/powerpoint/2010/main" val="78509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dirty="0" smtClean="0">
                <a:cs typeface="Arial" pitchFamily="34" charset="0"/>
              </a:rPr>
              <a:t>Workplace charging can also enhance an innovative organizational culture</a:t>
            </a:r>
            <a:r>
              <a:rPr lang="en-US" sz="1000" b="0" baseline="0" dirty="0" smtClean="0">
                <a:cs typeface="Arial" pitchFamily="34" charset="0"/>
              </a:rPr>
              <a:t> by </a:t>
            </a:r>
            <a:r>
              <a:rPr lang="en-US" sz="1000" dirty="0" smtClean="0">
                <a:cs typeface="Arial" pitchFamily="34" charset="0"/>
              </a:rPr>
              <a:t>helping to develop </a:t>
            </a:r>
            <a:r>
              <a:rPr lang="en-US" sz="1000" dirty="0">
                <a:cs typeface="Arial" pitchFamily="34" charset="0"/>
              </a:rPr>
              <a:t>structural and social </a:t>
            </a:r>
            <a:r>
              <a:rPr lang="en-US" sz="1000" dirty="0" smtClean="0">
                <a:cs typeface="Arial" pitchFamily="34" charset="0"/>
              </a:rPr>
              <a:t>capital. It</a:t>
            </a:r>
            <a:r>
              <a:rPr lang="en-US" sz="1000" b="0" dirty="0" smtClean="0">
                <a:cs typeface="Arial" pitchFamily="34" charset="0"/>
              </a:rPr>
              <a:t> </a:t>
            </a:r>
            <a:r>
              <a:rPr lang="en-US" sz="1000" b="0" dirty="0">
                <a:cs typeface="Arial" pitchFamily="34" charset="0"/>
              </a:rPr>
              <a:t>shows your consideration and care in your employees’ work and personal lives. </a:t>
            </a:r>
            <a:endParaRPr lang="en-US" sz="1000" b="0" dirty="0" smtClean="0">
              <a:cs typeface="Arial" pitchFamily="34" charset="0"/>
            </a:endParaRPr>
          </a:p>
          <a:p>
            <a:pPr marL="0" lvl="0" indent="0">
              <a:buNone/>
            </a:pPr>
            <a:endParaRPr lang="en-US" sz="1000" b="0" dirty="0">
              <a:cs typeface="Arial" pitchFamily="34" charset="0"/>
            </a:endParaRPr>
          </a:p>
          <a:p>
            <a:pPr lvl="0"/>
            <a:r>
              <a:rPr lang="en-US" sz="1000" b="0" dirty="0" smtClean="0">
                <a:cs typeface="Arial" pitchFamily="34" charset="0"/>
              </a:rPr>
              <a:t>It also showcases an</a:t>
            </a:r>
            <a:r>
              <a:rPr lang="en-US" sz="1000" b="0" baseline="0" dirty="0" smtClean="0">
                <a:cs typeface="Arial" pitchFamily="34" charset="0"/>
              </a:rPr>
              <a:t> organization’s </a:t>
            </a:r>
            <a:r>
              <a:rPr lang="en-US" sz="1000" b="0" dirty="0" smtClean="0">
                <a:cs typeface="Arial" pitchFamily="34" charset="0"/>
              </a:rPr>
              <a:t>ability </a:t>
            </a:r>
            <a:r>
              <a:rPr lang="en-US" sz="1000" b="0" dirty="0">
                <a:cs typeface="Arial" pitchFamily="34" charset="0"/>
              </a:rPr>
              <a:t>to adapt, position, and prepare for the </a:t>
            </a:r>
            <a:r>
              <a:rPr lang="en-US" sz="1000" b="0" dirty="0" smtClean="0">
                <a:cs typeface="Arial" pitchFamily="34" charset="0"/>
              </a:rPr>
              <a:t>future</a:t>
            </a:r>
            <a:r>
              <a:rPr lang="en-US" sz="1000" b="0" baseline="0" dirty="0" smtClean="0">
                <a:cs typeface="Arial" pitchFamily="34" charset="0"/>
              </a:rPr>
              <a:t> – the </a:t>
            </a:r>
            <a:r>
              <a:rPr lang="en-US" sz="1000" dirty="0" smtClean="0">
                <a:cs typeface="Arial" pitchFamily="34" charset="0"/>
              </a:rPr>
              <a:t>charging </a:t>
            </a:r>
            <a:r>
              <a:rPr lang="en-US" sz="1000" dirty="0">
                <a:cs typeface="Arial" pitchFamily="34" charset="0"/>
              </a:rPr>
              <a:t>station </a:t>
            </a:r>
            <a:r>
              <a:rPr lang="en-US" sz="1000" dirty="0" smtClean="0">
                <a:cs typeface="Arial" pitchFamily="34" charset="0"/>
              </a:rPr>
              <a:t>in your parking lot becomes a visual </a:t>
            </a:r>
            <a:r>
              <a:rPr lang="en-US" sz="1000" dirty="0">
                <a:cs typeface="Arial" pitchFamily="34" charset="0"/>
              </a:rPr>
              <a:t>symbol </a:t>
            </a:r>
            <a:r>
              <a:rPr lang="en-US" sz="1000" dirty="0" smtClean="0">
                <a:cs typeface="Arial" pitchFamily="34" charset="0"/>
              </a:rPr>
              <a:t>for this mindset.</a:t>
            </a:r>
          </a:p>
          <a:p>
            <a:pPr lvl="0"/>
            <a:endParaRPr lang="en-US" sz="100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aseline="0" dirty="0" smtClean="0">
                <a:cs typeface="Arial" pitchFamily="34" charset="0"/>
              </a:rPr>
              <a:t>A leader in workplace PEV deployment since 2007, Google is a founding Workplace Charging Challenge Partner. Google acknowledges this leadership and encourages other employers to join their efforts. They have been a champion of sharing their lessons learned over the years and aim to eventually provide charging at 5% of their parking spaces. With more than 300 charging stations already deployed across the country, they are well on their way to their target.</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aseline="0" dirty="0" smtClean="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i="0" baseline="0" dirty="0" smtClean="0">
                <a:cs typeface="Arial" pitchFamily="34" charset="0"/>
              </a:rPr>
              <a:t>Photo: </a:t>
            </a:r>
            <a:r>
              <a:rPr lang="en-US" sz="1000" b="0" i="0" kern="1200" dirty="0" smtClean="0">
                <a:effectLst/>
                <a:cs typeface="Arial" pitchFamily="34" charset="0"/>
              </a:rPr>
              <a:t>"To support its corporate car share program and encourage its employees to buy their own PEVs, Google offers free workplace charging at its Mountain View headquarters and several other company locations in the United States." (Photo courtesy Google) </a:t>
            </a:r>
            <a:r>
              <a:rPr lang="en-US" sz="1000" kern="1200" dirty="0" smtClean="0">
                <a:effectLst/>
                <a:cs typeface="Arial" pitchFamily="34" charset="0"/>
              </a:rPr>
              <a:t>25,000; 300 charging stations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i="0" dirty="0" smtClean="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kern="1200" dirty="0" smtClean="0">
                <a:cs typeface="Arial" pitchFamily="34" charset="0"/>
              </a:rPr>
              <a:t>[For Clean</a:t>
            </a:r>
            <a:r>
              <a:rPr lang="en-US" sz="10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kern="1200" dirty="0" smtClean="0">
                <a:effectLst/>
                <a:cs typeface="Arial" pitchFamily="34" charset="0"/>
              </a:rPr>
              <a:t>Google has 25,000</a:t>
            </a:r>
            <a:r>
              <a:rPr lang="en-US" sz="1000" kern="1200" baseline="0" dirty="0" smtClean="0">
                <a:effectLst/>
                <a:cs typeface="Arial" pitchFamily="34" charset="0"/>
              </a:rPr>
              <a:t> employees and </a:t>
            </a:r>
            <a:r>
              <a:rPr lang="en-US" sz="1000" kern="1200" dirty="0" smtClean="0">
                <a:effectLst/>
                <a:cs typeface="Arial" pitchFamily="34" charset="0"/>
              </a:rPr>
              <a:t>300 charging stations across the</a:t>
            </a:r>
            <a:r>
              <a:rPr lang="en-US" sz="1000" kern="1200" baseline="0" dirty="0" smtClean="0">
                <a:effectLst/>
                <a:cs typeface="Arial" pitchFamily="34" charset="0"/>
              </a:rPr>
              <a:t> country. T</a:t>
            </a:r>
            <a:r>
              <a:rPr lang="en-US" sz="1000" kern="1200" dirty="0" smtClean="0">
                <a:effectLst/>
                <a:cs typeface="Arial" pitchFamily="34" charset="0"/>
              </a:rPr>
              <a:t>he company’s goal is to provide charging at 5% of its parking spaces.</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i="0" dirty="0" smtClean="0">
              <a:solidFill>
                <a:schemeClr val="tx1">
                  <a:lumMod val="50000"/>
                </a:schemeClr>
              </a:solidFill>
              <a:latin typeface="Arial" charset="0"/>
              <a:cs typeface="Arial" charset="0"/>
            </a:endParaRPr>
          </a:p>
        </p:txBody>
      </p:sp>
      <p:sp>
        <p:nvSpPr>
          <p:cNvPr id="29700" name="Slide Number Placeholder 3"/>
          <p:cNvSpPr>
            <a:spLocks noGrp="1"/>
          </p:cNvSpPr>
          <p:nvPr>
            <p:ph type="sldNum" sz="quarter" idx="5"/>
          </p:nvPr>
        </p:nvSpPr>
        <p:spPr bwMode="auto">
          <a:noFill/>
          <a:ln>
            <a:miter lim="800000"/>
            <a:headEnd/>
            <a:tailEnd/>
          </a:ln>
        </p:spPr>
        <p:txBody>
          <a:bodyPr/>
          <a:lstStyle/>
          <a:p>
            <a:fld id="{6989D00F-7439-486F-BDBA-E0CDAEDB387C}" type="slidenum">
              <a:rPr lang="en-US"/>
              <a:pPr/>
              <a:t>15</a:t>
            </a:fld>
            <a:endParaRPr lang="en-US" dirty="0"/>
          </a:p>
        </p:txBody>
      </p:sp>
    </p:spTree>
    <p:extLst>
      <p:ext uri="{BB962C8B-B14F-4D97-AF65-F5344CB8AC3E}">
        <p14:creationId xmlns:p14="http://schemas.microsoft.com/office/powerpoint/2010/main" val="130220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0" baseline="0" dirty="0" smtClean="0">
                <a:cs typeface="Arial" pitchFamily="34" charset="0"/>
              </a:rPr>
              <a:t>Workplace charging can also be a great next step for organizations that are already working to integrate alternative fuel vehicles into their fleet. </a:t>
            </a:r>
            <a:r>
              <a:rPr lang="en-US" sz="900" b="0" i="0" kern="1200" dirty="0" smtClean="0">
                <a:effectLst/>
                <a:cs typeface="Arial" pitchFamily="34" charset="0"/>
              </a:rPr>
              <a:t>Through</a:t>
            </a:r>
            <a:r>
              <a:rPr lang="en-US" sz="900" b="0" i="0" kern="1200" baseline="0" dirty="0" smtClean="0">
                <a:effectLst/>
                <a:cs typeface="Arial" pitchFamily="34" charset="0"/>
              </a:rPr>
              <a:t> our National Clean Fleets Partnership, Verizon has increased its alternative energy vehicle fleet, composed of biofuels, compressed natural gas, hybrids and electric vehicles, to more than 2</a:t>
            </a:r>
            <a:r>
              <a:rPr lang="en-US" sz="900" b="0" i="0" kern="1200" dirty="0" smtClean="0">
                <a:effectLst/>
                <a:cs typeface="Arial" pitchFamily="34" charset="0"/>
              </a:rPr>
              <a:t>,500 vehicles (1).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b="0" i="0" kern="1200" dirty="0" smtClean="0">
              <a:effectLst/>
              <a:cs typeface="Arial" pitchFamily="34" charset="0"/>
            </a:endParaRPr>
          </a:p>
          <a:p>
            <a:r>
              <a:rPr lang="en-US" sz="900" b="0" i="0" kern="1200" dirty="0" smtClean="0">
                <a:effectLst/>
                <a:cs typeface="Arial" pitchFamily="34" charset="0"/>
              </a:rPr>
              <a:t>Now a part of our Workplace Charging Challenge, Verizon has set its sights</a:t>
            </a:r>
            <a:r>
              <a:rPr lang="en-US" sz="900" b="0" i="0" kern="1200" baseline="0" dirty="0" smtClean="0">
                <a:effectLst/>
                <a:cs typeface="Arial" pitchFamily="34" charset="0"/>
              </a:rPr>
              <a:t> on expanding their charging station offerings to employees. </a:t>
            </a:r>
          </a:p>
          <a:p>
            <a:endParaRPr lang="en-US" sz="900" b="0" i="0" kern="1200" baseline="0" dirty="0" smtClean="0">
              <a:effectLst/>
              <a:cs typeface="Arial" pitchFamily="34" charset="0"/>
            </a:endParaRP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0" i="0" kern="1200" baseline="0" dirty="0" smtClean="0">
                <a:effectLst/>
                <a:cs typeface="Arial" pitchFamily="34" charset="0"/>
              </a:rPr>
              <a:t>As a first step in gauging employee interest, Verizon surveyed m</a:t>
            </a:r>
            <a:r>
              <a:rPr lang="en-US" sz="900" b="0" i="0" kern="1200" dirty="0" smtClean="0">
                <a:effectLst/>
                <a:cs typeface="Arial" pitchFamily="34" charset="0"/>
              </a:rPr>
              <a:t>embers of the “Verizon Green Team,” which consists of more than 10,000 employees in 23 countries who are passionate about the improving the environment. T</a:t>
            </a:r>
            <a:r>
              <a:rPr lang="en-US" sz="900" b="0" i="0" kern="1200" baseline="0" dirty="0" smtClean="0">
                <a:effectLst/>
                <a:cs typeface="Arial" pitchFamily="34" charset="0"/>
              </a:rPr>
              <a:t>hey found that </a:t>
            </a:r>
            <a:r>
              <a:rPr lang="en-US" sz="900" b="0" i="0" kern="1200" dirty="0" smtClean="0">
                <a:effectLst/>
                <a:cs typeface="Arial" pitchFamily="34" charset="0"/>
              </a:rPr>
              <a:t>more than 80%</a:t>
            </a:r>
            <a:r>
              <a:rPr lang="en-US" sz="900" b="0" i="0" kern="1200" baseline="0" dirty="0" smtClean="0">
                <a:effectLst/>
                <a:cs typeface="Arial" pitchFamily="34" charset="0"/>
              </a:rPr>
              <a:t> </a:t>
            </a:r>
            <a:r>
              <a:rPr lang="en-US" sz="900" b="0" i="0" kern="1200" dirty="0" smtClean="0">
                <a:effectLst/>
                <a:cs typeface="Arial" pitchFamily="34" charset="0"/>
              </a:rPr>
              <a:t>of respondents would be more interested in purchasing an electric vehicle if they had a place to charge it at the office!</a:t>
            </a:r>
          </a:p>
          <a:p>
            <a:endParaRPr lang="en-US" sz="900" b="0" i="0" kern="1200" baseline="0" dirty="0" smtClean="0">
              <a:effectLst/>
              <a:cs typeface="Arial" pitchFamily="34" charset="0"/>
            </a:endParaRPr>
          </a:p>
          <a:p>
            <a:r>
              <a:rPr lang="en-US" sz="900" b="0" i="0" kern="1200" dirty="0" smtClean="0">
                <a:effectLst/>
                <a:cs typeface="Arial" pitchFamily="34" charset="0"/>
              </a:rPr>
              <a:t>With that in mind, Verizon</a:t>
            </a:r>
            <a:r>
              <a:rPr lang="en-US" sz="900" b="0" i="0" kern="1200" baseline="0" dirty="0" smtClean="0">
                <a:effectLst/>
                <a:cs typeface="Arial" pitchFamily="34" charset="0"/>
              </a:rPr>
              <a:t> is</a:t>
            </a:r>
            <a:r>
              <a:rPr lang="en-US" sz="900" b="0" i="0" kern="1200" dirty="0" smtClean="0">
                <a:effectLst/>
                <a:cs typeface="Arial" pitchFamily="34" charset="0"/>
              </a:rPr>
              <a:t> casting a wider net and conducting employee surveys to determine</a:t>
            </a:r>
            <a:r>
              <a:rPr lang="en-US" sz="900" b="0" i="0" kern="1200" baseline="0" dirty="0" smtClean="0">
                <a:effectLst/>
                <a:cs typeface="Arial" pitchFamily="34" charset="0"/>
              </a:rPr>
              <a:t> its</a:t>
            </a:r>
            <a:r>
              <a:rPr lang="en-US" sz="900" b="0" i="0" kern="1200" dirty="0" smtClean="0">
                <a:effectLst/>
                <a:cs typeface="Arial" pitchFamily="34" charset="0"/>
              </a:rPr>
              <a:t> next locations to expand their charging station program in 2014. </a:t>
            </a:r>
          </a:p>
          <a:p>
            <a:pPr marL="0" indent="0">
              <a:buNone/>
            </a:pPr>
            <a:endParaRPr lang="en-US" sz="900" b="0" i="0" kern="1200" dirty="0" smtClean="0">
              <a:effectLst/>
              <a:cs typeface="Arial" pitchFamily="34" charset="0"/>
            </a:endParaRPr>
          </a:p>
          <a:p>
            <a:pPr marL="228600" indent="-228600">
              <a:buAutoNum type="arabicParenBoth"/>
            </a:pPr>
            <a:r>
              <a:rPr lang="en-US" sz="900" dirty="0" smtClean="0">
                <a:cs typeface="Arial" pitchFamily="34" charset="0"/>
              </a:rPr>
              <a:t>US Department of Energy</a:t>
            </a:r>
            <a:r>
              <a:rPr lang="en-US" sz="900" b="0" i="0" u="none" strike="noStrike" kern="1200" baseline="0" dirty="0" smtClean="0">
                <a:cs typeface="Arial" pitchFamily="34" charset="0"/>
              </a:rPr>
              <a:t>, 2012 “National Clean Fleets Partner: Verizon” </a:t>
            </a:r>
            <a:r>
              <a:rPr lang="en-US" sz="900" dirty="0" smtClean="0">
                <a:cs typeface="Arial" pitchFamily="34" charset="0"/>
              </a:rPr>
              <a:t>http://www1.eere.energy.gov/cleancities/verizon.html</a:t>
            </a:r>
          </a:p>
          <a:p>
            <a:pPr marL="0" indent="0">
              <a:buNone/>
            </a:pPr>
            <a:r>
              <a:rPr lang="en-US" sz="900" dirty="0" smtClean="0">
                <a:cs typeface="Arial" pitchFamily="34" charset="0"/>
              </a:rPr>
              <a:t>Photo</a:t>
            </a:r>
            <a:r>
              <a:rPr lang="en-US" sz="900" baseline="0" dirty="0" smtClean="0">
                <a:cs typeface="Arial" pitchFamily="34" charset="0"/>
              </a:rPr>
              <a:t> 1</a:t>
            </a:r>
            <a:r>
              <a:rPr lang="en-US" sz="900" dirty="0" smtClean="0">
                <a:cs typeface="Arial" pitchFamily="34" charset="0"/>
              </a:rPr>
              <a:t>: Courtesy Verizon; Photo 2: </a:t>
            </a:r>
            <a:r>
              <a:rPr lang="en-US" sz="900" b="0" i="0" kern="1200" dirty="0" smtClean="0">
                <a:effectLst/>
                <a:cs typeface="Arial" pitchFamily="34" charset="0"/>
              </a:rPr>
              <a:t>by Dennis Schroeder / NREL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0" i="0" kern="120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cs typeface="Arial" pitchFamily="34" charset="0"/>
              </a:rPr>
              <a:t>[For Clean</a:t>
            </a:r>
            <a:r>
              <a:rPr lang="en-US" sz="9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kern="1200" dirty="0" smtClean="0">
                <a:effectLst/>
                <a:cs typeface="Arial" pitchFamily="34" charset="0"/>
              </a:rPr>
              <a:t>Verizon has 180,000 domestic </a:t>
            </a:r>
            <a:r>
              <a:rPr lang="en-US" sz="900" kern="1200" baseline="0" dirty="0" smtClean="0">
                <a:effectLst/>
                <a:cs typeface="Arial" pitchFamily="34" charset="0"/>
              </a:rPr>
              <a:t>employees and </a:t>
            </a:r>
            <a:r>
              <a:rPr lang="en-US" sz="900" kern="1200" dirty="0" smtClean="0">
                <a:effectLst/>
                <a:cs typeface="Arial" pitchFamily="34" charset="0"/>
              </a:rPr>
              <a:t>now has three workplaces with charging stations:  a retail store, data center, and call center. The amount of charging</a:t>
            </a:r>
            <a:r>
              <a:rPr lang="en-US" sz="900" kern="1200" baseline="0" dirty="0" smtClean="0">
                <a:effectLst/>
                <a:cs typeface="Arial" pitchFamily="34" charset="0"/>
              </a:rPr>
              <a:t> stations available at these locations has not been reported to DOE by Verizon.</a:t>
            </a:r>
            <a:endParaRPr lang="en-US" sz="900" i="0" dirty="0" smtClean="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16</a:t>
            </a:fld>
            <a:endParaRPr lang="en-US" dirty="0"/>
          </a:p>
        </p:txBody>
      </p:sp>
    </p:spTree>
    <p:extLst>
      <p:ext uri="{BB962C8B-B14F-4D97-AF65-F5344CB8AC3E}">
        <p14:creationId xmlns:p14="http://schemas.microsoft.com/office/powerpoint/2010/main" val="785093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smtClean="0"/>
              <a:t>The Clean Cities PEV Handbook for Workplace Charging</a:t>
            </a:r>
            <a:r>
              <a:rPr lang="en-US" sz="900" baseline="0" dirty="0" smtClean="0"/>
              <a:t> Hosts is a must-read for those considering workplace charging. </a:t>
            </a:r>
          </a:p>
          <a:p>
            <a:endParaRPr lang="en-US" sz="900" baseline="0" dirty="0" smtClean="0"/>
          </a:p>
          <a:p>
            <a:pPr marL="0" lvl="1" indent="0" defTabSz="931774" eaLnBrk="0" fontAlgn="base" hangingPunct="0">
              <a:spcBef>
                <a:spcPct val="30000"/>
              </a:spcBef>
              <a:spcAft>
                <a:spcPct val="0"/>
              </a:spcAft>
              <a:buFont typeface="Arial" charset="0"/>
              <a:buNone/>
              <a:defRPr/>
            </a:pPr>
            <a:r>
              <a:rPr lang="en-US" sz="900" dirty="0" smtClean="0"/>
              <a:t>This handbook is a great 101 source for the basics of EVs and charging. It also covers assessing employee demand</a:t>
            </a:r>
            <a:r>
              <a:rPr lang="en-US" sz="900" baseline="0" dirty="0" smtClean="0"/>
              <a:t> by using an employee survey, evaluating charging station options, best practices for installation and considerations for </a:t>
            </a:r>
            <a:r>
              <a:rPr lang="en-US" sz="900" dirty="0" smtClean="0">
                <a:latin typeface="Arial" panose="020B0604020202020204" pitchFamily="34" charset="0"/>
                <a:cs typeface="Arial" panose="020B0604020202020204" pitchFamily="34" charset="0"/>
              </a:rPr>
              <a:t>managing workplace charging like whether to charge a fee or provide charging for free and how to promote sharing of charging stations among employees.</a:t>
            </a:r>
            <a:endParaRPr lang="en-US" sz="900" dirty="0" smtClean="0"/>
          </a:p>
          <a:p>
            <a:endParaRPr lang="en-US" sz="900" dirty="0" smtClean="0"/>
          </a:p>
          <a:p>
            <a:pPr marL="0" indent="0">
              <a:buNone/>
            </a:pPr>
            <a:r>
              <a:rPr lang="en-US" sz="900" dirty="0" smtClean="0"/>
              <a:t>As part of the Challenge, DOE dives deep into all of these topics in a number of ways to support organizations considering workplace charging. We do this through case studies, targeted resources, lots of one-on-one technical assistance and distributing resources in a quarterly newsletter. </a:t>
            </a:r>
          </a:p>
          <a:p>
            <a:endParaRPr lang="en-US" sz="900" dirty="0" smtClean="0"/>
          </a:p>
          <a:p>
            <a:pPr marL="0" indent="0">
              <a:buNone/>
            </a:pPr>
            <a:r>
              <a:rPr lang="en-US" sz="900" dirty="0" smtClean="0"/>
              <a:t>A robust workplace charging program doesn’t end after the charging stations are in the ground. We have developed resources on how to engage</a:t>
            </a:r>
            <a:r>
              <a:rPr lang="en-US" sz="900" baseline="0" dirty="0" smtClean="0"/>
              <a:t> employees on</a:t>
            </a:r>
            <a:r>
              <a:rPr lang="en-US" sz="900" dirty="0" smtClean="0"/>
              <a:t> PEV and charging station technology.</a:t>
            </a:r>
            <a:endParaRPr lang="en-US" dirty="0"/>
          </a:p>
        </p:txBody>
      </p:sp>
      <p:sp>
        <p:nvSpPr>
          <p:cNvPr id="4" name="Slide Number Placeholder 3"/>
          <p:cNvSpPr>
            <a:spLocks noGrp="1"/>
          </p:cNvSpPr>
          <p:nvPr>
            <p:ph type="sldNum" sz="quarter" idx="10"/>
          </p:nvPr>
        </p:nvSpPr>
        <p:spPr/>
        <p:txBody>
          <a:bodyPr/>
          <a:lstStyle/>
          <a:p>
            <a:fld id="{442AA591-0D12-43BC-BB09-F031C0AC363F}" type="slidenum">
              <a:rPr lang="en-US" smtClean="0"/>
              <a:pPr/>
              <a:t>17</a:t>
            </a:fld>
            <a:endParaRPr lang="en-US" dirty="0"/>
          </a:p>
        </p:txBody>
      </p:sp>
    </p:spTree>
    <p:extLst>
      <p:ext uri="{BB962C8B-B14F-4D97-AF65-F5344CB8AC3E}">
        <p14:creationId xmlns:p14="http://schemas.microsoft.com/office/powerpoint/2010/main" val="1041426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358" indent="-107358" defTabSz="896203">
              <a:defRPr/>
            </a:pPr>
            <a:r>
              <a:rPr lang="en-US" sz="1000" dirty="0" smtClean="0"/>
              <a:t>In addition to providing technical resource</a:t>
            </a:r>
            <a:r>
              <a:rPr lang="en-US" sz="1000" baseline="0" dirty="0" smtClean="0"/>
              <a:t> assistance, the Workplace Charging Challenge aims to recognize employers for their workplace charging efforts. </a:t>
            </a:r>
          </a:p>
          <a:p>
            <a:pPr marL="107358" indent="-107358" defTabSz="896203">
              <a:defRPr/>
            </a:pPr>
            <a:endParaRPr lang="en-US" sz="1000" baseline="0" dirty="0" smtClean="0"/>
          </a:p>
          <a:p>
            <a:pPr marL="107358" indent="-107358" defTabSz="896203">
              <a:defRPr/>
            </a:pPr>
            <a:r>
              <a:rPr lang="en-US" sz="1000" dirty="0" smtClean="0"/>
              <a:t>The Workplace Charging Map</a:t>
            </a:r>
            <a:r>
              <a:rPr lang="en-US" sz="1000" baseline="0" dirty="0" smtClean="0"/>
              <a:t> shows where our Partners have workplace charging installed across the country. The map serves as an advertisement to current and potential PEV drivers where they can find employers in their community or industry who offer this important benefit. Attached to the Partner Map are Partner Profiles which give a snapshot of the steps that each employer is taking to implement their Workplace Charging Plan. </a:t>
            </a:r>
          </a:p>
          <a:p>
            <a:pPr marL="107358" indent="-107358" defTabSz="896203">
              <a:defRPr/>
            </a:pPr>
            <a:endParaRPr lang="en-US" sz="1000" baseline="0" dirty="0" smtClean="0"/>
          </a:p>
          <a:p>
            <a:pPr marL="107358" marR="0" indent="-107358" algn="l" defTabSz="896203" rtl="0" eaLnBrk="0" fontAlgn="base" latinLnBrk="0" hangingPunct="0">
              <a:lnSpc>
                <a:spcPct val="100000"/>
              </a:lnSpc>
              <a:spcBef>
                <a:spcPct val="30000"/>
              </a:spcBef>
              <a:spcAft>
                <a:spcPct val="0"/>
              </a:spcAft>
              <a:buClrTx/>
              <a:buSzTx/>
              <a:buFont typeface="Arial" charset="0"/>
              <a:buChar char="•"/>
              <a:tabLst/>
              <a:defRPr/>
            </a:pPr>
            <a:r>
              <a:rPr lang="en-US" sz="1000" baseline="0" dirty="0" smtClean="0"/>
              <a:t>[CLICK ANIMATION 1] DOE is also using its communications channels to raise the profile of workplace charging and give exposure to Partner employers. This is done through speeches, press releases, national and local media interviews, blog posts and social media. </a:t>
            </a:r>
          </a:p>
          <a:p>
            <a:pPr marL="107358" indent="-107358" defTabSz="896203">
              <a:defRPr/>
            </a:pPr>
            <a:endParaRPr lang="en-US" sz="1000" baseline="0" dirty="0" smtClean="0"/>
          </a:p>
          <a:p>
            <a:pPr marL="107358" indent="-107358" defTabSz="896203">
              <a:defRPr/>
            </a:pPr>
            <a:r>
              <a:rPr lang="en-US" sz="1000" dirty="0" smtClean="0"/>
              <a:t>[</a:t>
            </a:r>
            <a:r>
              <a:rPr lang="en-US" sz="1000" u="sng" dirty="0" smtClean="0"/>
              <a:t>CLICK ANIMATION 2</a:t>
            </a:r>
            <a:r>
              <a:rPr lang="en-US" sz="1000" dirty="0" smtClean="0"/>
              <a:t>]</a:t>
            </a:r>
            <a:r>
              <a:rPr lang="en-US" sz="1000" baseline="0" dirty="0" smtClean="0"/>
              <a:t> Innovative partners are highlighted on the EERE media outlets </a:t>
            </a:r>
            <a:endParaRPr lang="en-US" sz="1000" dirty="0" smtClean="0"/>
          </a:p>
          <a:p>
            <a:pPr marL="107358" indent="-107358" defTabSz="896203">
              <a:defRPr/>
            </a:pPr>
            <a:endParaRPr lang="en-US" sz="1000" baseline="0" dirty="0" smtClean="0"/>
          </a:p>
          <a:p>
            <a:pPr marL="107358" indent="-107358" defTabSz="896203">
              <a:defRPr/>
            </a:pPr>
            <a:r>
              <a:rPr lang="en-US" sz="1000" baseline="0" dirty="0" smtClean="0"/>
              <a:t>[CLICK ANIMATION 3] The annual Progress Update recognizes those partners who fulfilled the previous years requirements </a:t>
            </a:r>
          </a:p>
        </p:txBody>
      </p:sp>
      <p:sp>
        <p:nvSpPr>
          <p:cNvPr id="4" name="Slide Number Placeholder 3"/>
          <p:cNvSpPr>
            <a:spLocks noGrp="1"/>
          </p:cNvSpPr>
          <p:nvPr>
            <p:ph type="sldNum" sz="quarter" idx="10"/>
          </p:nvPr>
        </p:nvSpPr>
        <p:spPr/>
        <p:txBody>
          <a:bodyPr/>
          <a:lstStyle/>
          <a:p>
            <a:fld id="{CD5F6BB4-5D45-4693-81FD-BEC7660D2CED}" type="slidenum">
              <a:rPr lang="en-US" smtClean="0"/>
              <a:pPr/>
              <a:t>18</a:t>
            </a:fld>
            <a:endParaRPr lang="en-US"/>
          </a:p>
        </p:txBody>
      </p:sp>
    </p:spTree>
    <p:extLst>
      <p:ext uri="{BB962C8B-B14F-4D97-AF65-F5344CB8AC3E}">
        <p14:creationId xmlns:p14="http://schemas.microsoft.com/office/powerpoint/2010/main" val="3594518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0"/>
            <a:r>
              <a:rPr lang="en-US" sz="900" dirty="0" smtClean="0">
                <a:cs typeface="Arial" pitchFamily="34" charset="0"/>
              </a:rPr>
              <a:t>As you begin to assess whether or not a workplace charging program is right for your organization, the question of </a:t>
            </a:r>
            <a:r>
              <a:rPr lang="en-US" sz="900" baseline="0" dirty="0" smtClean="0">
                <a:cs typeface="Arial" pitchFamily="34" charset="0"/>
              </a:rPr>
              <a:t>“How m</a:t>
            </a:r>
            <a:r>
              <a:rPr lang="en-US" sz="900" dirty="0" smtClean="0">
                <a:cs typeface="Arial" pitchFamily="34" charset="0"/>
              </a:rPr>
              <a:t>uch money, time and effort will establishing a workplace charging program cost my organization</a:t>
            </a:r>
            <a:r>
              <a:rPr lang="en-US" sz="900" baseline="0" dirty="0" smtClean="0">
                <a:cs typeface="Arial" pitchFamily="34" charset="0"/>
              </a:rPr>
              <a:t>?” is very important. </a:t>
            </a:r>
          </a:p>
          <a:p>
            <a:pPr lvl="0"/>
            <a:endParaRPr lang="en-US" sz="900" baseline="0" dirty="0" smtClean="0">
              <a:cs typeface="Arial" pitchFamily="34" charset="0"/>
            </a:endParaRPr>
          </a:p>
          <a:p>
            <a:pPr lvl="0"/>
            <a:r>
              <a:rPr lang="en-US" sz="900" baseline="0" dirty="0" smtClean="0">
                <a:cs typeface="Arial" pitchFamily="34" charset="0"/>
              </a:rPr>
              <a:t>Of equal importance is knowing that there are technical and potentially financial resources available – and we can help you navigate your options.</a:t>
            </a:r>
            <a:endParaRPr lang="en-US" sz="900" dirty="0" smtClean="0">
              <a:cs typeface="Arial" pitchFamily="34" charset="0"/>
            </a:endParaRPr>
          </a:p>
          <a:p>
            <a:pPr lvl="0"/>
            <a:endParaRPr lang="en-US" sz="900" b="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0" dirty="0" smtClean="0">
                <a:cs typeface="Arial" pitchFamily="34" charset="0"/>
              </a:rPr>
              <a:t>First, how much will it cost to procure and</a:t>
            </a:r>
            <a:r>
              <a:rPr lang="en-US" sz="900" b="0" baseline="0" dirty="0" smtClean="0">
                <a:cs typeface="Arial" pitchFamily="34" charset="0"/>
              </a:rPr>
              <a:t> install the charging stations? There are a variety of c</a:t>
            </a:r>
            <a:r>
              <a:rPr lang="en-US" sz="900" b="0" i="0" u="none" strike="noStrike" kern="1200" baseline="0" dirty="0" smtClean="0">
                <a:cs typeface="Arial" pitchFamily="34" charset="0"/>
              </a:rPr>
              <a:t>harging stations on the market and those units vary in features and prices. Level 1 charging stations range in cost from $500 to $1,000 while Level 2 units, which can charge a vehicle faster, can cost anywhere from $500 to $7,000 (1). We can work with you to determine whether or not you are eligible for </a:t>
            </a:r>
            <a:r>
              <a:rPr lang="en-US" sz="900" b="0" dirty="0" smtClean="0">
                <a:cs typeface="Arial" pitchFamily="34" charset="0"/>
              </a:rPr>
              <a:t>a 30% federal tax credit</a:t>
            </a:r>
            <a:r>
              <a:rPr lang="en-US" sz="900" b="0" baseline="0" dirty="0" smtClean="0">
                <a:cs typeface="Arial" pitchFamily="34" charset="0"/>
              </a:rPr>
              <a:t> and find out if other s</a:t>
            </a:r>
            <a:r>
              <a:rPr lang="en-US" sz="900" b="0" dirty="0" smtClean="0">
                <a:cs typeface="Arial" pitchFamily="34" charset="0"/>
              </a:rPr>
              <a:t>tate, utility and charging station provider incentives are available. Additionally, we can work with</a:t>
            </a:r>
            <a:r>
              <a:rPr lang="en-US" sz="900" b="0" baseline="0" dirty="0" smtClean="0">
                <a:cs typeface="Arial" pitchFamily="34" charset="0"/>
              </a:rPr>
              <a:t> you to plan in a way that can help you minimize </a:t>
            </a:r>
            <a:r>
              <a:rPr lang="en-US" sz="900" b="0" i="0" u="none" strike="noStrike" kern="1200" baseline="0" dirty="0" smtClean="0">
                <a:cs typeface="Arial" pitchFamily="34" charset="0"/>
              </a:rPr>
              <a:t>electrical upgrade and electrical conduit trenching costs associated with the installation process.</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b="0" i="0" u="none" strike="noStrike" kern="1200" baseline="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0" dirty="0" smtClean="0">
                <a:cs typeface="Arial" pitchFamily="34" charset="0"/>
              </a:rPr>
              <a:t>If</a:t>
            </a:r>
            <a:r>
              <a:rPr lang="en-US" sz="900" b="0" baseline="0" dirty="0" smtClean="0">
                <a:cs typeface="Arial" pitchFamily="34" charset="0"/>
              </a:rPr>
              <a:t> your worksite is on leased property, w</a:t>
            </a:r>
            <a:r>
              <a:rPr lang="en-US" sz="900" b="0" dirty="0" smtClean="0">
                <a:cs typeface="Arial" pitchFamily="34" charset="0"/>
              </a:rPr>
              <a:t>orking with property owners </a:t>
            </a:r>
            <a:r>
              <a:rPr lang="en-US" sz="900" b="0" baseline="0" dirty="0" smtClean="0">
                <a:cs typeface="Arial" pitchFamily="34" charset="0"/>
              </a:rPr>
              <a:t>can be challenging, as can understanding our areas permitting and zoning rules for charging station installation. Since we’ve worked with others on these issues before, our Clean Cities coalition can help make this process easier. </a:t>
            </a:r>
            <a:r>
              <a:rPr lang="en-US" sz="900" baseline="0" dirty="0" smtClean="0">
                <a:cs typeface="Arial" pitchFamily="34" charset="0"/>
              </a:rPr>
              <a:t>DOE and Clean Cities have even created videos to </a:t>
            </a:r>
            <a:r>
              <a:rPr lang="en-US" sz="900" dirty="0" smtClean="0">
                <a:cs typeface="Arial" pitchFamily="34" charset="0"/>
              </a:rPr>
              <a:t>assist electrical professionals </a:t>
            </a:r>
            <a:r>
              <a:rPr lang="en-US" sz="900" baseline="0" dirty="0" smtClean="0">
                <a:cs typeface="Arial" pitchFamily="34" charset="0"/>
              </a:rPr>
              <a:t>during the installation process.</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baseline="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baseline="0" dirty="0" smtClean="0">
                <a:cs typeface="Arial" pitchFamily="34" charset="0"/>
              </a:rPr>
              <a:t>Lastly, it is important to understand how to achieve ADA compliance and identify optimal signage for your charging station parking spots. While these are both issues that are still evolving, our coalition is working with other coalitions across the country to find out what is working best in other communities.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dirty="0">
              <a:cs typeface="Arial" pitchFamily="34" charset="0"/>
            </a:endParaRPr>
          </a:p>
          <a:p>
            <a:pPr marL="228600" marR="0" lvl="0" indent="-228600" algn="l" defTabSz="914400" rtl="0" eaLnBrk="0" fontAlgn="base" latinLnBrk="0" hangingPunct="0">
              <a:lnSpc>
                <a:spcPct val="100000"/>
              </a:lnSpc>
              <a:spcBef>
                <a:spcPct val="30000"/>
              </a:spcBef>
              <a:spcAft>
                <a:spcPct val="0"/>
              </a:spcAft>
              <a:buClrTx/>
              <a:buSzTx/>
              <a:buFont typeface="Arial" charset="0"/>
              <a:buAutoNum type="arabicParenBoth"/>
              <a:tabLst/>
              <a:defRPr/>
            </a:pPr>
            <a:r>
              <a:rPr lang="en-US" sz="900" baseline="0" dirty="0" smtClean="0">
                <a:cs typeface="Arial" pitchFamily="34" charset="0"/>
              </a:rPr>
              <a:t>US Department of Energy Plug-In Electric Vehicle Handbook for Workplace Charging Hosts, 2013</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baseline="0" dirty="0" smtClean="0">
                <a:cs typeface="Arial" pitchFamily="34" charset="0"/>
              </a:rPr>
              <a:t>Photo: </a:t>
            </a:r>
            <a:r>
              <a:rPr lang="en-US" sz="900" b="0" i="0" kern="1200" dirty="0" smtClean="0">
                <a:effectLst/>
                <a:cs typeface="Arial" pitchFamily="34" charset="0"/>
              </a:rPr>
              <a:t>"With more than 300 charging stations already deployed across the country, Google's goal is to provide charging at 5% of its parking spaces." (Photo courtesy Google)</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0" i="0" kern="1200" baseline="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cs typeface="Arial" pitchFamily="34" charset="0"/>
              </a:rPr>
              <a:t>[For Clean</a:t>
            </a:r>
            <a:r>
              <a:rPr lang="en-US" sz="9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kern="1200" dirty="0" smtClean="0">
                <a:effectLst/>
                <a:cs typeface="Arial" pitchFamily="34" charset="0"/>
              </a:rPr>
              <a:t>Google has 25,000</a:t>
            </a:r>
            <a:r>
              <a:rPr lang="en-US" sz="900" kern="1200" baseline="0" dirty="0" smtClean="0">
                <a:effectLst/>
                <a:cs typeface="Arial" pitchFamily="34" charset="0"/>
              </a:rPr>
              <a:t> employees and </a:t>
            </a:r>
            <a:r>
              <a:rPr lang="en-US" sz="900" kern="1200" dirty="0" smtClean="0">
                <a:effectLst/>
                <a:cs typeface="Arial" pitchFamily="34" charset="0"/>
              </a:rPr>
              <a:t>300 charging stations across the</a:t>
            </a:r>
            <a:r>
              <a:rPr lang="en-US" sz="900" kern="1200" baseline="0" dirty="0" smtClean="0">
                <a:effectLst/>
                <a:cs typeface="Arial" pitchFamily="34" charset="0"/>
              </a:rPr>
              <a:t> country. T</a:t>
            </a:r>
            <a:r>
              <a:rPr lang="en-US" sz="900" kern="1200" dirty="0" smtClean="0">
                <a:effectLst/>
                <a:cs typeface="Arial" pitchFamily="34" charset="0"/>
              </a:rPr>
              <a:t>he company’s goal is to provide charging at 5% of its parking spaces.</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kern="1200" baseline="0" dirty="0" smtClean="0">
              <a:solidFill>
                <a:schemeClr val="tx1"/>
              </a:solidFill>
              <a:latin typeface="Arial" pitchFamily="34" charset="0"/>
              <a:ea typeface="ＭＳ Ｐゴシック" pitchFamily="-65"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aseline="0" dirty="0" smtClean="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19</a:t>
            </a:fld>
            <a:endParaRPr lang="en-US" dirty="0"/>
          </a:p>
        </p:txBody>
      </p:sp>
    </p:spTree>
    <p:extLst>
      <p:ext uri="{BB962C8B-B14F-4D97-AF65-F5344CB8AC3E}">
        <p14:creationId xmlns:p14="http://schemas.microsoft.com/office/powerpoint/2010/main" val="3114764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a:normAutofit/>
          </a:bodyPr>
          <a:lstStyle/>
          <a:p>
            <a:pPr marL="228535" indent="-228535" defTabSz="897099" eaLnBrk="1" hangingPunct="1">
              <a:spcBef>
                <a:spcPct val="0"/>
              </a:spcBef>
              <a:defRPr/>
            </a:pPr>
            <a:r>
              <a:rPr lang="en-US" sz="1000" b="0" dirty="0" smtClean="0"/>
              <a:t>Clean </a:t>
            </a:r>
            <a:r>
              <a:rPr lang="en-US" sz="1000" b="0" dirty="0"/>
              <a:t>Cities is an initiative of the U.S. Department of </a:t>
            </a:r>
            <a:r>
              <a:rPr lang="en-US" sz="1000" b="0" dirty="0" smtClean="0"/>
              <a:t>Energy</a:t>
            </a:r>
            <a:r>
              <a:rPr lang="en-US" sz="1000" b="0" baseline="0" dirty="0" smtClean="0"/>
              <a:t> that </a:t>
            </a:r>
            <a:r>
              <a:rPr lang="en-US" sz="1000" b="0" dirty="0" smtClean="0">
                <a:ea typeface="ＭＳ Ｐゴシック" pitchFamily="-65" charset="-128"/>
              </a:rPr>
              <a:t>works to reduce, eliminate and replace petroleum usage in vehicles.</a:t>
            </a:r>
            <a:endParaRPr lang="en-US" sz="1000" b="0" dirty="0"/>
          </a:p>
          <a:p>
            <a:pPr marL="228535" indent="-228535" eaLnBrk="1" hangingPunct="1">
              <a:spcBef>
                <a:spcPct val="0"/>
              </a:spcBef>
            </a:pPr>
            <a:endParaRPr lang="en-US" sz="1000" dirty="0"/>
          </a:p>
          <a:p>
            <a:pPr marL="228535" indent="-228535" eaLnBrk="1" hangingPunct="1">
              <a:spcBef>
                <a:spcPct val="0"/>
              </a:spcBef>
            </a:pPr>
            <a:r>
              <a:rPr lang="en-US" sz="1000" dirty="0"/>
              <a:t>The mission of Clean Cities is to advance the energy, economic and environmental security of the United States by supporting local decisions to adopt practices that reduce the use of petroleum in the transportation sector.</a:t>
            </a:r>
            <a:endParaRPr lang="en-US" sz="1000" b="1" dirty="0"/>
          </a:p>
          <a:p>
            <a:pPr marL="228535" indent="-228535" eaLnBrk="1" hangingPunct="1">
              <a:spcBef>
                <a:spcPct val="0"/>
              </a:spcBef>
            </a:pPr>
            <a:endParaRPr lang="en-US" sz="1000" b="1" dirty="0"/>
          </a:p>
          <a:p>
            <a:pPr marL="228535" indent="-228535" eaLnBrk="1" hangingPunct="1">
              <a:spcBef>
                <a:spcPct val="0"/>
              </a:spcBef>
            </a:pPr>
            <a:r>
              <a:rPr lang="en-US" sz="1000" dirty="0"/>
              <a:t>Clean Cities has a goal to reduce petroleum consumption by 2.5 billion gallons per year by 2020. </a:t>
            </a:r>
            <a:endParaRPr lang="en-US" sz="1000" dirty="0" smtClean="0"/>
          </a:p>
          <a:p>
            <a:pPr marL="0" indent="0" eaLnBrk="1" hangingPunct="1">
              <a:spcBef>
                <a:spcPct val="0"/>
              </a:spcBef>
              <a:buNone/>
            </a:pPr>
            <a:endParaRPr lang="en-US" sz="1000" dirty="0" smtClean="0"/>
          </a:p>
          <a:p>
            <a:pPr marL="228535" indent="-228535" eaLnBrk="1" hangingPunct="1">
              <a:spcBef>
                <a:spcPct val="0"/>
              </a:spcBef>
            </a:pPr>
            <a:r>
              <a:rPr lang="en-US" sz="1000" baseline="0" dirty="0" smtClean="0"/>
              <a:t>Clean Cities is over 20 years old and during that time we have worked with our communities to: </a:t>
            </a:r>
          </a:p>
          <a:p>
            <a:pPr marL="344488" lvl="1">
              <a:spcBef>
                <a:spcPts val="0"/>
              </a:spcBef>
              <a:buFont typeface="Arial" panose="020B0604020202020204" pitchFamily="34" charset="0"/>
              <a:buChar char="•"/>
            </a:pPr>
            <a:r>
              <a:rPr lang="en-US" sz="1000" dirty="0" smtClean="0"/>
              <a:t>Save more near</a:t>
            </a:r>
            <a:r>
              <a:rPr lang="en-US" sz="1000" baseline="0" dirty="0" smtClean="0"/>
              <a:t> 6.5 </a:t>
            </a:r>
            <a:r>
              <a:rPr lang="en-US" sz="1000" dirty="0" smtClean="0"/>
              <a:t>billion gallons of petroleum</a:t>
            </a:r>
          </a:p>
          <a:p>
            <a:pPr marL="344488" lvl="1">
              <a:spcBef>
                <a:spcPts val="0"/>
              </a:spcBef>
              <a:buFont typeface="Arial" panose="020B0604020202020204" pitchFamily="34" charset="0"/>
              <a:buChar char="•"/>
            </a:pPr>
            <a:r>
              <a:rPr lang="en-US" sz="1000" dirty="0" smtClean="0">
                <a:latin typeface="Arial" charset="0"/>
                <a:cs typeface="Arial" charset="0"/>
              </a:rPr>
              <a:t>Deploy 775,000+ alternative fueled vehicles</a:t>
            </a:r>
          </a:p>
          <a:p>
            <a:pPr marL="344488" lvl="1">
              <a:spcBef>
                <a:spcPts val="0"/>
              </a:spcBef>
              <a:buFont typeface="Arial" panose="020B0604020202020204" pitchFamily="34" charset="0"/>
              <a:buChar char="•"/>
            </a:pPr>
            <a:r>
              <a:rPr lang="en-US" sz="1000" dirty="0" smtClean="0">
                <a:latin typeface="Arial" charset="0"/>
                <a:cs typeface="Arial" charset="0"/>
              </a:rPr>
              <a:t>Deploy 6,600 alternative refueling stations</a:t>
            </a:r>
            <a:endParaRPr lang="en-US" sz="1000" dirty="0" smtClean="0">
              <a:ea typeface="ＭＳ Ｐゴシック" pitchFamily="-65" charset="-128"/>
              <a:cs typeface="Tahoma" pitchFamily="-65" charset="0"/>
            </a:endParaRPr>
          </a:p>
          <a:p>
            <a:pPr marL="0" lvl="1" indent="0" defTabSz="897099">
              <a:buNone/>
              <a:defRPr/>
            </a:pPr>
            <a:endParaRPr lang="en-US" sz="1000" dirty="0" smtClean="0"/>
          </a:p>
          <a:p>
            <a:pPr marL="107464" lvl="1" indent="-107464" defTabSz="897099">
              <a:defRPr/>
            </a:pPr>
            <a:r>
              <a:rPr lang="en-US" sz="1000" dirty="0" smtClean="0"/>
              <a:t>Today’s </a:t>
            </a:r>
            <a:r>
              <a:rPr lang="en-US" sz="1000" dirty="0"/>
              <a:t>discussion </a:t>
            </a:r>
            <a:r>
              <a:rPr lang="en-US" sz="1000" dirty="0" smtClean="0"/>
              <a:t>on plug-in</a:t>
            </a:r>
            <a:r>
              <a:rPr lang="en-US" sz="1000" baseline="0" dirty="0" smtClean="0"/>
              <a:t> electric vehicles (PE</a:t>
            </a:r>
            <a:r>
              <a:rPr lang="en-US" sz="1000" dirty="0" smtClean="0"/>
              <a:t>Vs) </a:t>
            </a:r>
            <a:r>
              <a:rPr lang="en-US" sz="1000" dirty="0"/>
              <a:t>will focus on how we are replacing oil with electricity in our </a:t>
            </a:r>
            <a:r>
              <a:rPr lang="en-US" sz="1000" dirty="0" smtClean="0"/>
              <a:t>vehicles.</a:t>
            </a:r>
          </a:p>
          <a:p>
            <a:pPr marL="107464" lvl="1" indent="-107464" defTabSz="897099">
              <a:defRPr/>
            </a:pPr>
            <a:endParaRPr lang="en-US" sz="1000" dirty="0" smtClean="0"/>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sz="1000" i="0" dirty="0" smtClean="0"/>
              <a:t>Photo</a:t>
            </a:r>
            <a:r>
              <a:rPr lang="en-US" sz="1000" i="0" baseline="0" dirty="0" smtClean="0"/>
              <a:t>: “</a:t>
            </a:r>
            <a:r>
              <a:rPr lang="en-US" sz="1000" kern="1200" dirty="0" smtClean="0">
                <a:solidFill>
                  <a:schemeClr val="tx1"/>
                </a:solidFill>
                <a:effectLst/>
                <a:latin typeface="Arial" pitchFamily="34" charset="0"/>
                <a:ea typeface="ＭＳ Ｐゴシック" pitchFamily="-65" charset="-128"/>
                <a:cs typeface="ＭＳ Ｐゴシック" pitchFamily="-105" charset="-128"/>
              </a:rPr>
              <a:t>Mark </a:t>
            </a:r>
            <a:r>
              <a:rPr lang="en-US" sz="1000" kern="1200" dirty="0" err="1" smtClean="0">
                <a:solidFill>
                  <a:schemeClr val="tx1"/>
                </a:solidFill>
                <a:effectLst/>
                <a:latin typeface="Arial" pitchFamily="34" charset="0"/>
                <a:ea typeface="ＭＳ Ｐゴシック" pitchFamily="-65" charset="-128"/>
                <a:cs typeface="ＭＳ Ｐゴシック" pitchFamily="-105" charset="-128"/>
              </a:rPr>
              <a:t>Rabinsky</a:t>
            </a:r>
            <a:r>
              <a:rPr lang="en-US" sz="1000" kern="1200" dirty="0" smtClean="0">
                <a:solidFill>
                  <a:schemeClr val="tx1"/>
                </a:solidFill>
                <a:effectLst/>
                <a:latin typeface="Arial" pitchFamily="34" charset="0"/>
                <a:ea typeface="ＭＳ Ｐゴシック" pitchFamily="-65" charset="-128"/>
                <a:cs typeface="ＭＳ Ｐゴシック" pitchFamily="-105" charset="-128"/>
              </a:rPr>
              <a:t> (Ann Arbor Clean Cities Coordinator), Heather Seyfarth (Clean Energy Coalition) and Steve Cohen (City of Auburn Hills) pose with a Chevy Volt and Eaton charging stations in their community.” </a:t>
            </a:r>
            <a:r>
              <a:rPr lang="en-US" sz="1000" i="0" dirty="0" smtClean="0">
                <a:effectLst/>
              </a:rPr>
              <a:t>(Photo</a:t>
            </a:r>
            <a:r>
              <a:rPr lang="en-US" sz="1000" i="0" baseline="0" dirty="0" smtClean="0">
                <a:effectLst/>
              </a:rPr>
              <a:t> </a:t>
            </a: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by </a:t>
            </a:r>
            <a:r>
              <a:rPr lang="en-US" sz="1000" dirty="0" smtClean="0"/>
              <a:t>Dave Lewinski </a:t>
            </a:r>
            <a:r>
              <a:rPr lang="en-US" sz="1000" i="0" baseline="0" dirty="0" smtClean="0">
                <a:effectLst/>
              </a:rPr>
              <a:t>/ Concentrate Media)</a:t>
            </a:r>
            <a:endParaRPr lang="en-US" sz="1000" i="0" dirty="0" smtClean="0">
              <a:effectLst/>
            </a:endParaRPr>
          </a:p>
          <a:p>
            <a:pPr marL="0" lvl="1" indent="0" defTabSz="897099">
              <a:buNone/>
              <a:defRPr/>
            </a:pPr>
            <a:endParaRPr lang="en-US" sz="1000" dirty="0"/>
          </a:p>
        </p:txBody>
      </p:sp>
      <p:sp>
        <p:nvSpPr>
          <p:cNvPr id="17412" name="Slide Number Placeholder 3"/>
          <p:cNvSpPr>
            <a:spLocks noGrp="1"/>
          </p:cNvSpPr>
          <p:nvPr>
            <p:ph type="sldNum" sz="quarter" idx="5"/>
          </p:nvPr>
        </p:nvSpPr>
        <p:spPr bwMode="auto">
          <a:noFill/>
          <a:ln>
            <a:miter lim="800000"/>
            <a:headEnd/>
            <a:tailEnd/>
          </a:ln>
        </p:spPr>
        <p:txBody>
          <a:bodyPr/>
          <a:lstStyle/>
          <a:p>
            <a:fld id="{F5829779-E722-45C3-8E72-67A6EE789A79}" type="slidenum">
              <a:rPr lang="en-US"/>
              <a:pPr/>
              <a:t>2</a:t>
            </a:fld>
            <a:endParaRPr lang="en-US" dirty="0"/>
          </a:p>
        </p:txBody>
      </p:sp>
    </p:spTree>
    <p:extLst>
      <p:ext uri="{BB962C8B-B14F-4D97-AF65-F5344CB8AC3E}">
        <p14:creationId xmlns:p14="http://schemas.microsoft.com/office/powerpoint/2010/main" val="1036877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t>As you start to get your charging stations up and running, you’ll con</a:t>
            </a:r>
            <a:r>
              <a:rPr lang="en-US" sz="1000" baseline="0" dirty="0" smtClean="0"/>
              <a:t>sider, “How will I develop an internal management system and policy that integrates seamlessly into my organization’s operations?” </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baseline="0" dirty="0" smtClean="0"/>
              <a:t>It may be surprising to hear that t</a:t>
            </a:r>
            <a:r>
              <a:rPr lang="en-US" sz="1000" b="0" dirty="0" smtClean="0"/>
              <a:t>he electricity used</a:t>
            </a:r>
            <a:r>
              <a:rPr lang="en-US" sz="1000" b="0" baseline="0" dirty="0" smtClean="0"/>
              <a:t> by a workplace charging station is</a:t>
            </a:r>
            <a:r>
              <a:rPr lang="en-US" sz="1000" b="0" dirty="0" smtClean="0"/>
              <a:t> minimal – in fact, it will cost an average of a only $34</a:t>
            </a:r>
            <a:r>
              <a:rPr lang="en-US" sz="1000" b="0" baseline="0" dirty="0" smtClean="0"/>
              <a:t> per </a:t>
            </a:r>
            <a:r>
              <a:rPr lang="en-US" sz="1000" b="0" dirty="0" smtClean="0"/>
              <a:t>month per employee (1). </a:t>
            </a:r>
            <a:r>
              <a:rPr lang="en-US" sz="1000" b="0" baseline="0" dirty="0" smtClean="0"/>
              <a:t>Y</a:t>
            </a:r>
            <a:r>
              <a:rPr lang="en-US" sz="1000" b="0" dirty="0" smtClean="0"/>
              <a:t>our organization</a:t>
            </a:r>
            <a:r>
              <a:rPr lang="en-US" sz="1000" b="0" baseline="0" dirty="0" smtClean="0"/>
              <a:t> may choose to mitigate these costs by </a:t>
            </a:r>
            <a:r>
              <a:rPr lang="en-US" sz="1000" b="0" dirty="0" smtClean="0"/>
              <a:t>charging your employees a fee for their electricity usage. We can work with you to evaluate</a:t>
            </a:r>
            <a:r>
              <a:rPr lang="en-US" sz="1000" b="0" baseline="0" dirty="0" smtClean="0"/>
              <a:t> the provision of free electricity to your employees, how much you should charge if you decide to do so and discuss the employee fairness and tax implications of these options. We can also work with you and your utility to understand potential demand charges as well.</a:t>
            </a:r>
            <a:endParaRPr lang="en-US" sz="1000" b="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baseline="0" dirty="0" smtClean="0"/>
              <a:t>Employers face unique and potentially time-consuming challenges </a:t>
            </a:r>
            <a:r>
              <a:rPr lang="en-US" sz="1000" baseline="0" dirty="0" smtClean="0"/>
              <a:t>when determining how the units will be managed, how you will communicate with your insurer on worksite charging safety, and how you will establish a worksite parking and charging etiquette among your employees. Other issues unique to your organization or worksite may also arise over the lifetime of your workplace charging program. But by working with our Clean Cities coalition and taking advantage of the best practices and technical assistance of the </a:t>
            </a:r>
            <a:r>
              <a:rPr lang="en-US" sz="1000" dirty="0" smtClean="0"/>
              <a:t>Workplace Charging Challenge,</a:t>
            </a:r>
            <a:r>
              <a:rPr lang="en-US" sz="1000" baseline="0" dirty="0" smtClean="0"/>
              <a:t> the task of developing a workplace charging program management and policy can be eased.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dirty="0" smtClean="0"/>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dirty="0" smtClean="0"/>
              <a:t>(1) US</a:t>
            </a:r>
            <a:r>
              <a:rPr lang="en-US" sz="1000" baseline="0" dirty="0" smtClean="0"/>
              <a:t> Department of Energy Vehicle Technologies Office, 2013</a:t>
            </a:r>
          </a:p>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sz="1000" dirty="0" smtClean="0">
                <a:latin typeface="Arial" charset="0"/>
                <a:cs typeface="Arial" charset="0"/>
              </a:rPr>
              <a:t>Photo</a:t>
            </a:r>
            <a:r>
              <a:rPr lang="en-US" sz="1000" baseline="0" dirty="0" smtClean="0">
                <a:latin typeface="Arial" charset="0"/>
                <a:cs typeface="Arial" charset="0"/>
              </a:rPr>
              <a:t>: “</a:t>
            </a:r>
            <a:r>
              <a:rPr lang="en-US" sz="1000" dirty="0" smtClean="0">
                <a:effectLst/>
              </a:rPr>
              <a:t>NREL intern Josh Crowley and NREL engineer </a:t>
            </a:r>
            <a:r>
              <a:rPr lang="en-US" sz="1000" dirty="0" err="1" smtClean="0">
                <a:effectLst/>
              </a:rPr>
              <a:t>Myungsoo</a:t>
            </a:r>
            <a:r>
              <a:rPr lang="en-US" sz="1000" dirty="0" smtClean="0">
                <a:effectLst/>
              </a:rPr>
              <a:t> Jun, run an experiment at the Vehicle Testing and Integration Facility (VTIF).” (Photo </a:t>
            </a: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by </a:t>
            </a:r>
            <a:r>
              <a:rPr lang="en-US" sz="1000" dirty="0" smtClean="0">
                <a:effectLst/>
              </a:rPr>
              <a:t>Dennis Schroeder / NREL) </a:t>
            </a:r>
          </a:p>
        </p:txBody>
      </p:sp>
      <p:sp>
        <p:nvSpPr>
          <p:cNvPr id="4" name="Slide Number Placeholder 3"/>
          <p:cNvSpPr>
            <a:spLocks noGrp="1"/>
          </p:cNvSpPr>
          <p:nvPr>
            <p:ph type="sldNum" sz="quarter" idx="10"/>
          </p:nvPr>
        </p:nvSpPr>
        <p:spPr/>
        <p:txBody>
          <a:bodyPr/>
          <a:lstStyle/>
          <a:p>
            <a:fld id="{CD5F6BB4-5D45-4693-81FD-BEC7660D2CED}" type="slidenum">
              <a:rPr lang="en-US" smtClean="0"/>
              <a:pPr/>
              <a:t>20</a:t>
            </a:fld>
            <a:endParaRPr lang="en-US"/>
          </a:p>
        </p:txBody>
      </p:sp>
    </p:spTree>
    <p:extLst>
      <p:ext uri="{BB962C8B-B14F-4D97-AF65-F5344CB8AC3E}">
        <p14:creationId xmlns:p14="http://schemas.microsoft.com/office/powerpoint/2010/main" val="3021975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cs typeface="Arial" panose="020B0604020202020204" pitchFamily="34" charset="0"/>
              </a:rPr>
              <a:t>If you choose to join the other employers in the Workplace Charging Challenge, we’ll work to integrate the considerations discussed on the previous two slides into your</a:t>
            </a:r>
            <a:r>
              <a:rPr lang="en-US" sz="900" baseline="0" dirty="0" smtClean="0">
                <a:cs typeface="Arial" panose="020B0604020202020204" pitchFamily="34" charset="0"/>
              </a:rPr>
              <a:t> “Partner Plan.”</a:t>
            </a:r>
            <a:r>
              <a:rPr lang="en-US" sz="900" dirty="0" smtClean="0">
                <a:cs typeface="Arial" panose="020B0604020202020204" pitchFamily="34" charset="0"/>
              </a:rPr>
              <a:t> In the Plan</a:t>
            </a:r>
            <a:r>
              <a:rPr lang="en-US" sz="900" baseline="0" dirty="0" smtClean="0">
                <a:cs typeface="Arial" panose="020B0604020202020204" pitchFamily="34" charset="0"/>
              </a:rPr>
              <a:t> you will </a:t>
            </a:r>
            <a:r>
              <a:rPr lang="en-US" sz="900" dirty="0" smtClean="0">
                <a:cs typeface="Arial" panose="020B0604020202020204" pitchFamily="34" charset="0"/>
              </a:rPr>
              <a:t>set goals, measure progress, and assess demand for charging stations. </a:t>
            </a:r>
            <a:r>
              <a:rPr lang="en-US" sz="900" dirty="0" smtClean="0">
                <a:ea typeface="+mn-ea"/>
                <a:cs typeface="Arial" panose="020B0604020202020204" pitchFamily="34" charset="0"/>
              </a:rPr>
              <a:t>Developing this plan will help minimize barriers and smooth the way towards installing workplace charging at your organization.</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aseline="0" dirty="0" smtClean="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baseline="0" dirty="0" smtClean="0">
                <a:ea typeface="+mn-ea"/>
                <a:cs typeface="Arial" panose="020B0604020202020204" pitchFamily="34" charset="0"/>
              </a:rPr>
              <a:t>Photo: </a:t>
            </a:r>
            <a:r>
              <a:rPr lang="en-US" sz="900" b="0" i="0" kern="1200" dirty="0" smtClean="0">
                <a:effectLst/>
                <a:cs typeface="Arial" panose="020B0604020202020204" pitchFamily="34" charset="0"/>
              </a:rPr>
              <a:t>"As part of Facebook's aggressive Transportation Demand Management (TDM) program, the company has committed to supplying free PEV charging to its Menlo Park, California, employees." (Photo by Lauren Bonar Swezey / Facebook)</a:t>
            </a:r>
          </a:p>
          <a:p>
            <a:pPr marL="0" marR="0" lvl="0" indent="0" algn="l" defTabSz="914400" rtl="0" eaLnBrk="0" fontAlgn="base" latinLnBrk="0" hangingPunct="0">
              <a:lnSpc>
                <a:spcPct val="100000"/>
              </a:lnSpc>
              <a:spcBef>
                <a:spcPct val="30000"/>
              </a:spcBef>
              <a:spcAft>
                <a:spcPct val="0"/>
              </a:spcAft>
              <a:buClrTx/>
              <a:buSzTx/>
              <a:buNone/>
              <a:tabLst/>
              <a:defRPr/>
            </a:pPr>
            <a:endParaRPr lang="en-US" sz="900" b="0" i="0" kern="1200" dirty="0" smtClean="0">
              <a:effectLst/>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cs typeface="Arial" panose="020B0604020202020204" pitchFamily="34" charset="0"/>
              </a:rPr>
              <a:t>[For Clean</a:t>
            </a:r>
            <a:r>
              <a:rPr lang="en-US" sz="900" kern="1200" baseline="0" dirty="0" smtClean="0">
                <a:cs typeface="Arial" panose="020B0604020202020204" pitchFamily="34" charset="0"/>
              </a:rPr>
              <a:t> Cities’ reference]</a:t>
            </a:r>
            <a:endParaRPr lang="en-US" sz="900" kern="1200" dirty="0" smtClean="0">
              <a:cs typeface="Arial" panose="020B0604020202020204" pitchFamily="34" charset="0"/>
            </a:endParaRPr>
          </a:p>
          <a:p>
            <a:pPr marL="570908" lvl="1" indent="-107358" defTabSz="896203">
              <a:defRPr/>
            </a:pPr>
            <a:r>
              <a:rPr lang="en-US" sz="900" dirty="0" smtClean="0"/>
              <a:t>Background and Goals/Progress: What is your company’s long-term vision for your WPC program and how will you track progress?</a:t>
            </a:r>
          </a:p>
          <a:p>
            <a:pPr marL="570908" lvl="1" indent="-107358" defTabSz="896203">
              <a:defRPr/>
            </a:pPr>
            <a:r>
              <a:rPr lang="en-US" sz="900" dirty="0" smtClean="0"/>
              <a:t>Demand Assessment: How will your company assess your employee’s demand for WPC?</a:t>
            </a:r>
          </a:p>
          <a:p>
            <a:pPr marL="570908" lvl="1" indent="-107358" defTabSz="896203">
              <a:defRPr/>
            </a:pPr>
            <a:r>
              <a:rPr lang="en-US" sz="900" dirty="0" smtClean="0"/>
              <a:t>Management/Policy: How will your company’s WPC program be integrated into an effective internal company policy?</a:t>
            </a:r>
          </a:p>
          <a:p>
            <a:pPr marL="570908" lvl="1" indent="-107358" defTabSz="896203">
              <a:defRPr/>
            </a:pPr>
            <a:r>
              <a:rPr lang="en-US" sz="900" dirty="0" smtClean="0"/>
              <a:t>Procurement/Installation: How will your company evaluate charging station options and work to install WPC?</a:t>
            </a:r>
          </a:p>
          <a:p>
            <a:pPr marL="570908" lvl="1" indent="-107358" defTabSz="896203">
              <a:defRPr/>
            </a:pPr>
            <a:r>
              <a:rPr lang="en-US" sz="900" dirty="0" smtClean="0"/>
              <a:t>Activity/Programs: What other ways is your company working to promote the deployment of EVs?</a:t>
            </a:r>
          </a:p>
          <a:p>
            <a:pPr marL="463550" lvl="1" indent="0" defTabSz="896203">
              <a:buNone/>
              <a:defRPr/>
            </a:pPr>
            <a:endParaRPr lang="en-US" sz="900" dirty="0" smtClean="0"/>
          </a:p>
          <a:p>
            <a:pPr marL="0" marR="0" lvl="0" indent="0" algn="l" defTabSz="914400" rtl="0" eaLnBrk="0" fontAlgn="base" latinLnBrk="0" hangingPunct="0">
              <a:lnSpc>
                <a:spcPct val="100000"/>
              </a:lnSpc>
              <a:spcBef>
                <a:spcPct val="0"/>
              </a:spcBef>
              <a:spcAft>
                <a:spcPct val="0"/>
              </a:spcAft>
              <a:buClrTx/>
              <a:buSzTx/>
              <a:buFont typeface="Arial" charset="0"/>
              <a:buNone/>
              <a:tabLst/>
              <a:defRPr/>
            </a:pPr>
            <a:r>
              <a:rPr lang="en-US" sz="900" kern="1200" dirty="0" smtClean="0">
                <a:cs typeface="Arial" panose="020B0604020202020204" pitchFamily="34" charset="0"/>
              </a:rPr>
              <a:t>[For Clean</a:t>
            </a:r>
            <a:r>
              <a:rPr lang="en-US" sz="900" kern="1200" baseline="0" dirty="0" smtClean="0">
                <a:cs typeface="Arial" panose="020B0604020202020204" pitchFamily="34" charset="0"/>
              </a:rPr>
              <a:t> Cities’ reference]</a:t>
            </a:r>
          </a:p>
          <a:p>
            <a:pPr marL="109538" marR="0" lvl="0" indent="-109538" algn="l" defTabSz="914400" rtl="0" eaLnBrk="0" fontAlgn="base" latinLnBrk="0" hangingPunct="0">
              <a:lnSpc>
                <a:spcPct val="100000"/>
              </a:lnSpc>
              <a:spcBef>
                <a:spcPct val="0"/>
              </a:spcBef>
              <a:spcAft>
                <a:spcPct val="0"/>
              </a:spcAft>
              <a:buClrTx/>
              <a:buSzTx/>
              <a:tabLst/>
              <a:defRPr/>
            </a:pPr>
            <a:r>
              <a:rPr lang="en-US" sz="900" b="0" i="0" kern="1200" dirty="0" smtClean="0">
                <a:effectLst/>
                <a:cs typeface="Arial" pitchFamily="34" charset="0"/>
              </a:rPr>
              <a:t>Facebook has 4,500 </a:t>
            </a:r>
            <a:r>
              <a:rPr lang="en-US" sz="900" dirty="0" smtClean="0">
                <a:cs typeface="Arial" panose="020B0604020202020204" pitchFamily="34" charset="0"/>
              </a:rPr>
              <a:t>employees, </a:t>
            </a:r>
            <a:r>
              <a:rPr lang="en-US" sz="900" kern="1200" dirty="0" smtClean="0">
                <a:effectLst/>
                <a:cs typeface="Arial" pitchFamily="34" charset="0"/>
              </a:rPr>
              <a:t>Currently, the campus has 1 DC Fast Charger and 25 Level 2 charging stations, with plans to install 12 more in 2013. Facebook has also made 21 Level 1 charging stations available to its employees. </a:t>
            </a:r>
            <a:endParaRPr lang="en-US" sz="900" dirty="0" smtClean="0">
              <a:cs typeface="Arial" panose="020B0604020202020204" pitchFamily="34" charset="0"/>
            </a:endParaRPr>
          </a:p>
        </p:txBody>
      </p:sp>
      <p:sp>
        <p:nvSpPr>
          <p:cNvPr id="4" name="Slide Number Placeholder 3"/>
          <p:cNvSpPr>
            <a:spLocks noGrp="1"/>
          </p:cNvSpPr>
          <p:nvPr>
            <p:ph type="sldNum" sz="quarter" idx="10"/>
          </p:nvPr>
        </p:nvSpPr>
        <p:spPr/>
        <p:txBody>
          <a:bodyPr/>
          <a:lstStyle/>
          <a:p>
            <a:fld id="{CD5F6BB4-5D45-4693-81FD-BEC7660D2CED}" type="slidenum">
              <a:rPr lang="en-US" smtClean="0"/>
              <a:pPr/>
              <a:t>21</a:t>
            </a:fld>
            <a:endParaRPr lang="en-US"/>
          </a:p>
        </p:txBody>
      </p:sp>
    </p:spTree>
    <p:extLst>
      <p:ext uri="{BB962C8B-B14F-4D97-AF65-F5344CB8AC3E}">
        <p14:creationId xmlns:p14="http://schemas.microsoft.com/office/powerpoint/2010/main" val="828567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tabLst/>
              <a:defRPr/>
            </a:pPr>
            <a:r>
              <a:rPr lang="en-US" sz="1000" b="0" kern="1200" dirty="0" smtClean="0">
                <a:solidFill>
                  <a:schemeClr val="tx1"/>
                </a:solidFill>
                <a:effectLst/>
                <a:latin typeface="Arial" pitchFamily="34" charset="0"/>
                <a:ea typeface="ＭＳ Ｐゴシック" pitchFamily="-65" charset="-128"/>
                <a:cs typeface="ＭＳ Ｐゴシック" pitchFamily="-105" charset="-128"/>
              </a:rPr>
              <a:t>Ultimately, the amount</a:t>
            </a: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 of</a:t>
            </a:r>
            <a:r>
              <a:rPr lang="en-US" sz="1000" b="0" kern="1200" dirty="0" smtClean="0">
                <a:solidFill>
                  <a:schemeClr val="tx1"/>
                </a:solidFill>
                <a:effectLst/>
                <a:latin typeface="Arial" pitchFamily="34" charset="0"/>
                <a:ea typeface="ＭＳ Ｐゴシック" pitchFamily="-65" charset="-128"/>
                <a:cs typeface="ＭＳ Ｐゴシック" pitchFamily="-105" charset="-128"/>
              </a:rPr>
              <a:t> </a:t>
            </a:r>
            <a:r>
              <a:rPr lang="en-US" sz="1000" b="0" kern="1200" dirty="0" smtClean="0">
                <a:solidFill>
                  <a:schemeClr val="tx1"/>
                </a:solidFill>
                <a:latin typeface="Arial" pitchFamily="34" charset="0"/>
                <a:ea typeface="ＭＳ Ｐゴシック" pitchFamily="-65" charset="-128"/>
                <a:cs typeface="ＭＳ Ｐゴシック" pitchFamily="-105" charset="-128"/>
              </a:rPr>
              <a:t>money, time and effort that goes</a:t>
            </a:r>
            <a:r>
              <a:rPr lang="en-US" sz="1000" b="0" kern="1200" baseline="0" dirty="0" smtClean="0">
                <a:solidFill>
                  <a:schemeClr val="tx1"/>
                </a:solidFill>
                <a:latin typeface="Arial" pitchFamily="34" charset="0"/>
                <a:ea typeface="ＭＳ Ｐゴシック" pitchFamily="-65" charset="-128"/>
                <a:cs typeface="ＭＳ Ｐゴシック" pitchFamily="-105" charset="-128"/>
              </a:rPr>
              <a:t> into a </a:t>
            </a:r>
            <a:r>
              <a:rPr lang="en-US" sz="1000" b="0" kern="1200" dirty="0" smtClean="0">
                <a:solidFill>
                  <a:schemeClr val="tx1"/>
                </a:solidFill>
                <a:latin typeface="Arial" pitchFamily="34" charset="0"/>
                <a:ea typeface="ＭＳ Ｐゴシック" pitchFamily="-65" charset="-128"/>
                <a:cs typeface="ＭＳ Ｐゴシック" pitchFamily="-105" charset="-128"/>
              </a:rPr>
              <a:t>workplace charging program </a:t>
            </a:r>
            <a:r>
              <a:rPr lang="en-US" sz="1000" b="0" kern="1200" dirty="0" smtClean="0">
                <a:solidFill>
                  <a:schemeClr val="tx1"/>
                </a:solidFill>
                <a:effectLst/>
                <a:latin typeface="Arial" pitchFamily="34" charset="0"/>
                <a:ea typeface="ＭＳ Ｐゴシック" pitchFamily="-65" charset="-128"/>
                <a:cs typeface="ＭＳ Ｐゴシック" pitchFamily="-105" charset="-128"/>
              </a:rPr>
              <a:t>will vary from organization to organization.</a:t>
            </a: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 Yet</a:t>
            </a:r>
            <a:r>
              <a:rPr lang="en-US" sz="1000" b="0" kern="1200" dirty="0" smtClean="0">
                <a:solidFill>
                  <a:schemeClr val="tx1"/>
                </a:solidFill>
                <a:effectLst/>
                <a:latin typeface="Arial" pitchFamily="34" charset="0"/>
                <a:ea typeface="ＭＳ Ｐゴシック" pitchFamily="-65" charset="-128"/>
                <a:cs typeface="ＭＳ Ｐゴシック" pitchFamily="-105" charset="-128"/>
              </a:rPr>
              <a:t> many employers that have joined the Workplace Charging Challenge have found the business case combined with the employee and societal benefits to be very compelling. And the benefits of DOE’s Challenge program and having our</a:t>
            </a: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 support doesn’t hurt either!</a:t>
            </a:r>
            <a:endParaRPr lang="en-US" sz="1000" b="0" kern="1200" dirty="0" smtClean="0">
              <a:solidFill>
                <a:schemeClr val="tx1"/>
              </a:solidFill>
              <a:effectLst/>
              <a:latin typeface="Arial" pitchFamily="34" charset="0"/>
              <a:ea typeface="ＭＳ Ｐゴシック" pitchFamily="-65" charset="-128"/>
              <a:cs typeface="ＭＳ Ｐゴシック" pitchFamily="-105" charset="-128"/>
            </a:endParaRP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0" kern="1200" baseline="0" dirty="0" smtClean="0">
              <a:solidFill>
                <a:schemeClr val="tx1"/>
              </a:solidFill>
              <a:effectLst/>
              <a:latin typeface="Arial" pitchFamily="34" charset="0"/>
              <a:ea typeface="ＭＳ Ｐゴシック" pitchFamily="-65" charset="-128"/>
              <a:cs typeface="ＭＳ Ｐゴシック" pitchFamily="-105" charset="-128"/>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kern="1200" baseline="0" dirty="0" smtClean="0">
                <a:solidFill>
                  <a:schemeClr val="tx1"/>
                </a:solidFill>
                <a:effectLst/>
                <a:latin typeface="Arial" pitchFamily="34" charset="0"/>
                <a:ea typeface="ＭＳ Ｐゴシック" pitchFamily="-65" charset="-128"/>
                <a:cs typeface="ＭＳ Ｐゴシック" pitchFamily="-105" charset="-128"/>
              </a:rPr>
              <a:t>As for next steps, let’s continue the conversation. We have a wealth of technical resources and experience that can help you determine if workplace charging is a good fit for your organization. </a:t>
            </a:r>
            <a:r>
              <a:rPr lang="en-US" sz="1000" baseline="0" dirty="0" smtClean="0"/>
              <a:t>The PEV Handbook for Workplace Charging Hosts (pictured here) is a brand new resource that we just released that provides a great introduction to worksite charging. It even provides a sample survey that you can use to start a conversation with employees and gauge their interest in charging at work.</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kern="1200" baseline="0" dirty="0" smtClean="0">
              <a:solidFill>
                <a:schemeClr val="tx1"/>
              </a:solidFill>
              <a:latin typeface="Arial" pitchFamily="34" charset="0"/>
              <a:ea typeface="ＭＳ Ｐゴシック" pitchFamily="-65" charset="-128"/>
              <a:cs typeface="ＭＳ Ｐゴシック" pitchFamily="-105" charset="-128"/>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kern="1200" baseline="0" dirty="0" smtClean="0">
                <a:solidFill>
                  <a:schemeClr val="tx1"/>
                </a:solidFill>
                <a:latin typeface="Arial" pitchFamily="34" charset="0"/>
                <a:ea typeface="ＭＳ Ｐゴシック" pitchFamily="-65" charset="-128"/>
                <a:cs typeface="ＭＳ Ｐゴシック" pitchFamily="-105" charset="-128"/>
              </a:rPr>
              <a:t>If your organization decides that workplace charging is right for you, we can work with </a:t>
            </a:r>
            <a:r>
              <a:rPr lang="en-US" sz="1000" dirty="0" smtClean="0"/>
              <a:t>DOE’s Workplace Charging Challenge Coordinator to learn more about becoming a Partner employer.</a:t>
            </a:r>
            <a:endParaRPr lang="en-US" sz="1000" b="0" kern="1200" baseline="0" dirty="0" smtClean="0">
              <a:solidFill>
                <a:schemeClr val="tx1"/>
              </a:solidFill>
              <a:latin typeface="Arial" pitchFamily="34" charset="0"/>
              <a:ea typeface="ＭＳ Ｐゴシック" pitchFamily="-65" charset="-128"/>
              <a:cs typeface="ＭＳ Ｐゴシック" pitchFamily="-105" charset="-128"/>
            </a:endParaRPr>
          </a:p>
          <a:p>
            <a:pPr marL="0" indent="0">
              <a:buNone/>
            </a:pPr>
            <a:endParaRPr lang="en-US" sz="1000" b="0" kern="1200" baseline="0" dirty="0" smtClean="0">
              <a:solidFill>
                <a:schemeClr val="tx1"/>
              </a:solidFill>
              <a:effectLst/>
              <a:latin typeface="Arial" pitchFamily="34" charset="0"/>
              <a:ea typeface="ＭＳ Ｐゴシック" pitchFamily="-65" charset="-128"/>
              <a:cs typeface="ＭＳ Ｐゴシック" pitchFamily="-105" charset="-128"/>
            </a:endParaRPr>
          </a:p>
          <a:p>
            <a:pPr marL="109538" marR="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t>And as you develop your workplace charging program, we’ll help you overcome challenges, amplify your success, and share best practices with other employers.</a:t>
            </a:r>
            <a:endParaRPr lang="en-US" sz="1000" kern="1200" dirty="0" smtClean="0">
              <a:solidFill>
                <a:schemeClr val="tx1"/>
              </a:solidFill>
              <a:effectLst/>
              <a:latin typeface="Arial" pitchFamily="34" charset="0"/>
              <a:ea typeface="ＭＳ Ｐゴシック" pitchFamily="-65" charset="-128"/>
              <a:cs typeface="ＭＳ Ｐゴシック" pitchFamily="-105" charset="-128"/>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22</a:t>
            </a:fld>
            <a:endParaRPr lang="en-US" dirty="0"/>
          </a:p>
        </p:txBody>
      </p:sp>
    </p:spTree>
    <p:extLst>
      <p:ext uri="{BB962C8B-B14F-4D97-AF65-F5344CB8AC3E}">
        <p14:creationId xmlns:p14="http://schemas.microsoft.com/office/powerpoint/2010/main" val="2719258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a:lstStyle/>
          <a:p>
            <a:pPr marL="109538" indent="-109538">
              <a:spcBef>
                <a:spcPct val="0"/>
              </a:spcBef>
            </a:pPr>
            <a:r>
              <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rPr>
              <a:t>In a time of fluctuating petroleum prices and heightened environmental concerns, many workers see PEVs as a convenient way to reduce driving costs and environmental impacts. </a:t>
            </a:r>
          </a:p>
          <a:p>
            <a:pPr marL="109538" indent="-109538">
              <a:spcBef>
                <a:spcPct val="0"/>
              </a:spcBef>
            </a:pPr>
            <a:endPar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endParaRPr>
          </a:p>
          <a:p>
            <a:pPr marL="109538" indent="-109538">
              <a:spcBef>
                <a:spcPct val="0"/>
              </a:spcBef>
            </a:pPr>
            <a:r>
              <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rPr>
              <a:t>The number of PEVs on U.S. roadways is increasing rapidly, as is the need for charging infrastructure. </a:t>
            </a:r>
          </a:p>
          <a:p>
            <a:pPr marL="109538" indent="-109538">
              <a:spcBef>
                <a:spcPct val="0"/>
              </a:spcBef>
            </a:pPr>
            <a:endPar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endParaRPr>
          </a:p>
          <a:p>
            <a:pPr marL="109538" indent="-109538">
              <a:spcBef>
                <a:spcPct val="0"/>
              </a:spcBef>
            </a:pPr>
            <a:r>
              <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rPr>
              <a:t>Now is a good time to consider hosting workplace charging and becoming a leader in the electrification of transportation. </a:t>
            </a:r>
          </a:p>
          <a:p>
            <a:pPr marL="109538" indent="-109538">
              <a:spcBef>
                <a:spcPct val="0"/>
              </a:spcBef>
            </a:pPr>
            <a:endParaRPr lang="en-US" sz="1000" b="0" i="0" u="none" strike="noStrike" kern="1200" baseline="0" dirty="0" smtClean="0">
              <a:solidFill>
                <a:schemeClr val="tx1"/>
              </a:solidFill>
              <a:latin typeface="Arial" pitchFamily="34" charset="0"/>
              <a:ea typeface="ＭＳ Ｐゴシック" pitchFamily="-65" charset="-128"/>
              <a:cs typeface="ＭＳ Ｐゴシック" pitchFamily="-105" charset="-128"/>
            </a:endParaRPr>
          </a:p>
          <a:p>
            <a:pPr marL="109538" indent="-109538">
              <a:spcBef>
                <a:spcPct val="0"/>
              </a:spcBef>
            </a:pPr>
            <a:r>
              <a:rPr lang="en-US" sz="1000" dirty="0" smtClean="0">
                <a:latin typeface="Arial" charset="0"/>
                <a:cs typeface="Arial" charset="0"/>
              </a:rPr>
              <a:t>Thank audience and Q </a:t>
            </a:r>
            <a:r>
              <a:rPr lang="en-US" sz="1000" dirty="0">
                <a:latin typeface="Arial" charset="0"/>
                <a:cs typeface="Arial" charset="0"/>
              </a:rPr>
              <a:t>&amp; </a:t>
            </a:r>
            <a:r>
              <a:rPr lang="en-US" sz="1000" dirty="0" smtClean="0">
                <a:latin typeface="Arial" charset="0"/>
                <a:cs typeface="Arial" charset="0"/>
              </a:rPr>
              <a:t>A</a:t>
            </a:r>
          </a:p>
          <a:p>
            <a:pPr marL="109538" indent="-109538">
              <a:spcBef>
                <a:spcPct val="0"/>
              </a:spcBef>
            </a:pPr>
            <a:endParaRPr lang="en-US" sz="1000" dirty="0" smtClean="0">
              <a:latin typeface="Arial" charset="0"/>
              <a:cs typeface="Arial" charset="0"/>
            </a:endParaRPr>
          </a:p>
          <a:p>
            <a:pPr marL="0" indent="0">
              <a:spcBef>
                <a:spcPct val="0"/>
              </a:spcBef>
              <a:buNone/>
            </a:pPr>
            <a:r>
              <a:rPr lang="en-US" sz="1000" dirty="0" smtClean="0">
                <a:latin typeface="Arial" charset="0"/>
                <a:cs typeface="Arial" charset="0"/>
              </a:rPr>
              <a:t>Photo: “</a:t>
            </a: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After installing 12 Level 1 EVSE charging stations at its headquarters office, Coca-Cola employees have told the company they are making the choice to buy plug-in electric vehicles (PEVs) based on the company's support.” (Photo courtesy The Coca Cola Company)</a:t>
            </a:r>
          </a:p>
          <a:p>
            <a:pPr marL="0" indent="0">
              <a:spcBef>
                <a:spcPct val="0"/>
              </a:spcBef>
              <a:buNone/>
            </a:pPr>
            <a:endParaRPr lang="en-US" sz="1000" b="0" i="0" kern="1200" dirty="0" smtClean="0">
              <a:solidFill>
                <a:schemeClr val="tx1"/>
              </a:solidFill>
              <a:effectLst/>
              <a:latin typeface="Arial" pitchFamily="34" charset="0"/>
              <a:cs typeface="Arial" charset="0"/>
            </a:endParaRPr>
          </a:p>
          <a:p>
            <a:pPr marL="0" marR="0" lvl="0" indent="0" algn="l" defTabSz="914400" rtl="0" eaLnBrk="0" fontAlgn="base" latinLnBrk="0" hangingPunct="0">
              <a:lnSpc>
                <a:spcPct val="100000"/>
              </a:lnSpc>
              <a:spcBef>
                <a:spcPct val="0"/>
              </a:spcBef>
              <a:spcAft>
                <a:spcPct val="0"/>
              </a:spcAft>
              <a:buClrTx/>
              <a:buSzTx/>
              <a:buFont typeface="Arial" charset="0"/>
              <a:buNone/>
              <a:tabLst/>
              <a:defRPr/>
            </a:pPr>
            <a:r>
              <a:rPr lang="en-US" sz="1000" kern="1200" dirty="0" smtClean="0">
                <a:solidFill>
                  <a:schemeClr val="tx1"/>
                </a:solidFill>
                <a:latin typeface="Arial" pitchFamily="34" charset="0"/>
                <a:ea typeface="ＭＳ Ｐゴシック" pitchFamily="-65" charset="-128"/>
                <a:cs typeface="Arial" panose="020B0604020202020204" pitchFamily="34" charset="0"/>
              </a:rPr>
              <a:t>[For Clean</a:t>
            </a:r>
            <a:r>
              <a:rPr lang="en-US" sz="1000" kern="1200" baseline="0" dirty="0" smtClean="0">
                <a:solidFill>
                  <a:schemeClr val="tx1"/>
                </a:solidFill>
                <a:latin typeface="Arial" pitchFamily="34" charset="0"/>
                <a:ea typeface="ＭＳ Ｐゴシック" pitchFamily="-65" charset="-128"/>
                <a:cs typeface="Arial" panose="020B0604020202020204" pitchFamily="34" charset="0"/>
              </a:rPr>
              <a:t> Cities’ reference]</a:t>
            </a:r>
          </a:p>
          <a:p>
            <a:pPr marL="109538" marR="0" lvl="0" indent="-109538" algn="l" defTabSz="914400" rtl="0" eaLnBrk="0" fontAlgn="base" latinLnBrk="0" hangingPunct="0">
              <a:lnSpc>
                <a:spcPct val="100000"/>
              </a:lnSpc>
              <a:spcBef>
                <a:spcPct val="0"/>
              </a:spcBef>
              <a:spcAft>
                <a:spcPct val="0"/>
              </a:spcAft>
              <a:buClrTx/>
              <a:buSzTx/>
              <a:tabLst/>
              <a:defRPr/>
            </a:pPr>
            <a:r>
              <a:rPr lang="en-US" sz="1000" b="0" i="0" kern="1200" dirty="0" smtClean="0">
                <a:solidFill>
                  <a:schemeClr val="tx1"/>
                </a:solidFill>
                <a:effectLst/>
                <a:latin typeface="Arial" pitchFamily="34" charset="0"/>
                <a:ea typeface="ＭＳ Ｐゴシック" pitchFamily="-65" charset="-128"/>
                <a:cs typeface="ＭＳ Ｐゴシック" pitchFamily="-105" charset="-128"/>
              </a:rPr>
              <a:t>Coca Cola has 71,000</a:t>
            </a:r>
            <a:r>
              <a:rPr lang="en-US" sz="1000" b="0" i="0" kern="1200" baseline="0" dirty="0" smtClean="0">
                <a:solidFill>
                  <a:schemeClr val="tx1"/>
                </a:solidFill>
                <a:effectLst/>
                <a:latin typeface="Arial" pitchFamily="34" charset="0"/>
                <a:ea typeface="ＭＳ Ｐゴシック" pitchFamily="-65" charset="-128"/>
                <a:cs typeface="ＭＳ Ｐゴシック" pitchFamily="-105" charset="-128"/>
              </a:rPr>
              <a:t> employees with 5,000 at their U.S. headquarters in Atlanta, GA. They 12 Level 1 charging stations as of September 2013.</a:t>
            </a:r>
            <a:endParaRPr lang="en-US" sz="1000" kern="1200" dirty="0" smtClean="0">
              <a:solidFill>
                <a:schemeClr val="tx1"/>
              </a:solidFill>
              <a:latin typeface="Arial" pitchFamily="34" charset="0"/>
              <a:ea typeface="ＭＳ Ｐゴシック" pitchFamily="-65" charset="-128"/>
              <a:cs typeface="Arial" panose="020B0604020202020204" pitchFamily="34" charset="0"/>
            </a:endParaRPr>
          </a:p>
          <a:p>
            <a:pPr marL="0" indent="0">
              <a:spcBef>
                <a:spcPct val="0"/>
              </a:spcBef>
              <a:buNone/>
            </a:pPr>
            <a:endParaRPr lang="en-US" sz="1000" dirty="0">
              <a:latin typeface="Arial" charset="0"/>
              <a:cs typeface="Arial" charset="0"/>
            </a:endParaRPr>
          </a:p>
        </p:txBody>
      </p:sp>
      <p:sp>
        <p:nvSpPr>
          <p:cNvPr id="54276" name="Slide Number Placeholder 3"/>
          <p:cNvSpPr>
            <a:spLocks noGrp="1"/>
          </p:cNvSpPr>
          <p:nvPr>
            <p:ph type="sldNum" sz="quarter" idx="5"/>
          </p:nvPr>
        </p:nvSpPr>
        <p:spPr bwMode="auto">
          <a:noFill/>
          <a:ln>
            <a:miter lim="800000"/>
            <a:headEnd/>
            <a:tailEnd/>
          </a:ln>
        </p:spPr>
        <p:txBody>
          <a:bodyPr/>
          <a:lstStyle/>
          <a:p>
            <a:fld id="{47EC5309-958E-4983-B4D1-85931EA944E3}" type="slidenum">
              <a:rPr lang="en-US"/>
              <a:pPr/>
              <a:t>23</a:t>
            </a:fld>
            <a:endParaRPr lang="en-US" dirty="0"/>
          </a:p>
        </p:txBody>
      </p:sp>
    </p:spTree>
    <p:extLst>
      <p:ext uri="{BB962C8B-B14F-4D97-AF65-F5344CB8AC3E}">
        <p14:creationId xmlns:p14="http://schemas.microsoft.com/office/powerpoint/2010/main" val="147165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t>In</a:t>
            </a:r>
            <a:r>
              <a:rPr lang="en-US" sz="1000" baseline="0" dirty="0" smtClean="0"/>
              <a:t> support of our local efforts to replace oil with electricity in vehicles, the national EV Everywhere Grand</a:t>
            </a:r>
            <a:r>
              <a:rPr lang="en-US" sz="1000" dirty="0" smtClean="0"/>
              <a:t> Challenge</a:t>
            </a:r>
            <a:r>
              <a:rPr lang="en-US" sz="1000" baseline="0" dirty="0" smtClean="0"/>
              <a:t> </a:t>
            </a:r>
            <a:r>
              <a:rPr lang="en-US" sz="1000" dirty="0" smtClean="0"/>
              <a:t>aims</a:t>
            </a:r>
            <a:r>
              <a:rPr lang="en-US" sz="1000" baseline="0" dirty="0" smtClean="0"/>
              <a:t> </a:t>
            </a:r>
            <a:r>
              <a:rPr lang="en-US" sz="1000" dirty="0" smtClean="0"/>
              <a:t>to make American-made</a:t>
            </a:r>
            <a:r>
              <a:rPr lang="en-US" sz="1000" baseline="0" dirty="0" smtClean="0"/>
              <a:t> PEVs </a:t>
            </a:r>
            <a:r>
              <a:rPr lang="en-US" sz="1000" dirty="0" smtClean="0"/>
              <a:t>that </a:t>
            </a:r>
            <a:r>
              <a:rPr lang="en-US" sz="1000" dirty="0"/>
              <a:t>are as affordable and convenient as today’s gasoline-powered vehicles </a:t>
            </a:r>
            <a:r>
              <a:rPr lang="en-US" sz="1000" dirty="0" smtClean="0"/>
              <a:t>by 2022 (1).</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p>
          <a:p>
            <a:pPr lvl="0"/>
            <a:r>
              <a:rPr lang="en-US" sz="1000" dirty="0" smtClean="0"/>
              <a:t>Efforts in support of EV</a:t>
            </a:r>
            <a:r>
              <a:rPr lang="en-US" sz="1000" baseline="0" dirty="0" smtClean="0"/>
              <a:t> Everywhere consist of: </a:t>
            </a:r>
          </a:p>
          <a:p>
            <a:pPr lvl="1"/>
            <a:r>
              <a:rPr lang="en-US" sz="1000" dirty="0" smtClean="0"/>
              <a:t>A technology push of research</a:t>
            </a:r>
            <a:r>
              <a:rPr lang="en-US" sz="1000" baseline="0" dirty="0" smtClean="0"/>
              <a:t> and development </a:t>
            </a:r>
            <a:r>
              <a:rPr lang="en-US" sz="1000" dirty="0" smtClean="0"/>
              <a:t>to reduce the cost of PEVs</a:t>
            </a:r>
          </a:p>
          <a:p>
            <a:pPr lvl="1"/>
            <a:r>
              <a:rPr lang="en-US" sz="1000" dirty="0" smtClean="0"/>
              <a:t>Charging infrastructure development to enable the convenience</a:t>
            </a:r>
            <a:r>
              <a:rPr lang="en-US" sz="1000" baseline="0" dirty="0" smtClean="0"/>
              <a:t> of fueling PEVs</a:t>
            </a:r>
          </a:p>
          <a:p>
            <a:pPr lvl="1"/>
            <a:r>
              <a:rPr lang="en-US" sz="1000" dirty="0" smtClean="0"/>
              <a:t>PEV education to help consumer</a:t>
            </a:r>
            <a:r>
              <a:rPr lang="en-US" sz="1000" baseline="0" dirty="0" smtClean="0"/>
              <a:t> acceptance of PEVs and </a:t>
            </a:r>
            <a:r>
              <a:rPr lang="en-US" sz="1000" dirty="0" smtClean="0"/>
              <a:t>create a market pull</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t>While there are needs in all three of these focus</a:t>
            </a:r>
            <a:r>
              <a:rPr lang="en-US" sz="1000" baseline="0" dirty="0" smtClean="0"/>
              <a:t> areas, today we’re talking about the opportunity to build our community’s PEV</a:t>
            </a:r>
            <a:r>
              <a:rPr lang="en-US" sz="1000" dirty="0" smtClean="0"/>
              <a:t> charging infrastructure</a:t>
            </a:r>
            <a:r>
              <a:rPr lang="en-US" sz="1000" baseline="0" dirty="0" smtClean="0"/>
              <a:t> through the Workplace Charging Challenge.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aseline="0" dirty="0" smtClean="0"/>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1000" dirty="0" smtClean="0"/>
              <a:t>(1) US DOE, 2013. “EV Everywhere Grand Challenge Blueprint.” http://www1.eere.energy.gov/vehiclesandfuels/electric_vehicles/pdfs/eveverywhere_blueprint.pdf</a:t>
            </a:r>
          </a:p>
        </p:txBody>
      </p:sp>
      <p:sp>
        <p:nvSpPr>
          <p:cNvPr id="4" name="Slide Number Placeholder 3"/>
          <p:cNvSpPr>
            <a:spLocks noGrp="1"/>
          </p:cNvSpPr>
          <p:nvPr>
            <p:ph type="sldNum" sz="quarter" idx="10"/>
          </p:nvPr>
        </p:nvSpPr>
        <p:spPr/>
        <p:txBody>
          <a:bodyPr/>
          <a:lstStyle/>
          <a:p>
            <a:pPr>
              <a:defRPr/>
            </a:pPr>
            <a:fld id="{8D6F443F-D835-47BE-B317-AFBBE4183F6C}" type="slidenum">
              <a:rPr lang="en-US" smtClean="0"/>
              <a:pPr>
                <a:defRPr/>
              </a:pPr>
              <a:t>3</a:t>
            </a:fld>
            <a:endParaRPr lang="en-US"/>
          </a:p>
        </p:txBody>
      </p:sp>
    </p:spTree>
    <p:extLst>
      <p:ext uri="{BB962C8B-B14F-4D97-AF65-F5344CB8AC3E}">
        <p14:creationId xmlns:p14="http://schemas.microsoft.com/office/powerpoint/2010/main" val="3597648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dirty="0" smtClean="0">
                <a:solidFill>
                  <a:schemeClr val="tx1"/>
                </a:solidFill>
                <a:latin typeface="Arial" pitchFamily="34" charset="0"/>
                <a:cs typeface="Arial" pitchFamily="34" charset="0"/>
              </a:rPr>
              <a:t>Workplace</a:t>
            </a:r>
            <a:r>
              <a:rPr lang="en-US" sz="1000" b="0" baseline="0" dirty="0" smtClean="0">
                <a:solidFill>
                  <a:schemeClr val="tx1"/>
                </a:solidFill>
                <a:latin typeface="Arial" pitchFamily="34" charset="0"/>
                <a:cs typeface="Arial" pitchFamily="34" charset="0"/>
              </a:rPr>
              <a:t> Charging Challenge</a:t>
            </a:r>
            <a:r>
              <a:rPr lang="en-US" sz="1000" b="0" dirty="0" smtClean="0">
                <a:solidFill>
                  <a:schemeClr val="tx1"/>
                </a:solidFill>
                <a:latin typeface="Arial" pitchFamily="34" charset="0"/>
                <a:cs typeface="Arial" pitchFamily="34" charset="0"/>
              </a:rPr>
              <a:t> efforts to promote PEVs align with a rapidly growing PEV market</a:t>
            </a:r>
          </a:p>
          <a:p>
            <a:pPr marL="0" lvl="0" indent="0">
              <a:buNone/>
            </a:pPr>
            <a:endParaRPr lang="en-US" sz="1000" b="0" dirty="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b="0" kern="1200" dirty="0" smtClean="0">
                <a:solidFill>
                  <a:schemeClr val="tx1"/>
                </a:solidFill>
                <a:effectLst/>
                <a:latin typeface="Arial" pitchFamily="34" charset="0"/>
                <a:ea typeface="ＭＳ Ｐゴシック" pitchFamily="-65" charset="-128"/>
                <a:cs typeface="Arial" pitchFamily="34" charset="0"/>
              </a:rPr>
              <a:t>Plug-in electric vehicles are here today- and they can help increase energy security by reducing our dependence on oil, improving fuel economy, lowering fuel costs, reducing maintenance costs</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kern="1200" dirty="0" smtClean="0">
                <a:solidFill>
                  <a:schemeClr val="tx1"/>
                </a:solidFill>
                <a:effectLst/>
                <a:latin typeface="Arial" pitchFamily="34" charset="0"/>
                <a:ea typeface="ＭＳ Ｐゴシック" pitchFamily="-65" charset="-128"/>
                <a:cs typeface="Arial" pitchFamily="34" charset="0"/>
              </a:rPr>
              <a:t>and reducing emissions.</a:t>
            </a:r>
            <a:r>
              <a:rPr lang="en-US" sz="1000" b="0" kern="1200" baseline="0" dirty="0" smtClean="0">
                <a:solidFill>
                  <a:schemeClr val="tx1"/>
                </a:solidFill>
                <a:effectLst/>
                <a:latin typeface="Arial" pitchFamily="34" charset="0"/>
                <a:ea typeface="ＭＳ Ｐゴシック" pitchFamily="-65" charset="-128"/>
                <a:cs typeface="Arial" pitchFamily="34" charset="0"/>
              </a:rPr>
              <a:t> With these benefits, w</a:t>
            </a:r>
            <a:r>
              <a:rPr lang="en-US" sz="1000" b="0" kern="1200" dirty="0" smtClean="0">
                <a:solidFill>
                  <a:schemeClr val="tx1"/>
                </a:solidFill>
                <a:effectLst/>
                <a:latin typeface="Arial" pitchFamily="34" charset="0"/>
                <a:ea typeface="ＭＳ Ｐゴシック" pitchFamily="-65" charset="-128"/>
                <a:cs typeface="Arial" pitchFamily="34" charset="0"/>
              </a:rPr>
              <a:t>e’re seeing consumer excitement, and interest in PEVs is growing.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b="0" kern="1200" dirty="0" smtClean="0">
              <a:solidFill>
                <a:schemeClr val="tx1"/>
              </a:solidFill>
              <a:effectLst/>
              <a:latin typeface="Arial" pitchFamily="34" charset="0"/>
              <a:ea typeface="ＭＳ Ｐゴシック" pitchFamily="-65" charset="-128"/>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200" kern="1200" dirty="0" smtClean="0">
                <a:solidFill>
                  <a:schemeClr val="tx1"/>
                </a:solidFill>
                <a:effectLst/>
                <a:latin typeface="Arial" pitchFamily="34" charset="0"/>
                <a:ea typeface="ＭＳ Ｐゴシック" pitchFamily="-65" charset="-128"/>
                <a:cs typeface="ＭＳ Ｐゴシック" pitchFamily="-105" charset="-128"/>
              </a:rPr>
              <a:t>Through August 2015, </a:t>
            </a:r>
            <a:r>
              <a:rPr lang="en-US" sz="1200" kern="1200" baseline="0" dirty="0" smtClean="0">
                <a:solidFill>
                  <a:schemeClr val="tx1"/>
                </a:solidFill>
                <a:effectLst/>
                <a:latin typeface="Arial" pitchFamily="34" charset="0"/>
                <a:ea typeface="ＭＳ Ｐゴシック" pitchFamily="-65" charset="-128"/>
                <a:cs typeface="ＭＳ Ｐゴシック" pitchFamily="-105" charset="-128"/>
              </a:rPr>
              <a:t>more than 350</a:t>
            </a:r>
            <a:r>
              <a:rPr lang="en-US" sz="1200" kern="1200" dirty="0" smtClean="0">
                <a:solidFill>
                  <a:schemeClr val="tx1"/>
                </a:solidFill>
                <a:effectLst/>
                <a:latin typeface="Arial" pitchFamily="34" charset="0"/>
                <a:ea typeface="ＭＳ Ｐゴシック" pitchFamily="-65" charset="-128"/>
                <a:cs typeface="ＭＳ Ｐゴシック" pitchFamily="-105" charset="-128"/>
              </a:rPr>
              <a:t>,000 PEVs have been sold since their first introduction over four years ago.  In 2014 alone, nearly 120,000 PEVs were sold in the United States, a more than 20 percent increase over 2013 (1).</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b="0" dirty="0">
              <a:solidFill>
                <a:schemeClr val="tx1"/>
              </a:solidFill>
              <a:latin typeface="Arial" pitchFamily="34" charset="0"/>
              <a:cs typeface="Arial" pitchFamily="34" charset="0"/>
            </a:endParaRPr>
          </a:p>
          <a:p>
            <a:pPr marL="0" marR="0" indent="0" algn="l" defTabSz="914400" rtl="0" eaLnBrk="0" fontAlgn="base" latinLnBrk="0" hangingPunct="0">
              <a:lnSpc>
                <a:spcPct val="115000"/>
              </a:lnSpc>
              <a:spcBef>
                <a:spcPts val="0"/>
              </a:spcBef>
              <a:spcAft>
                <a:spcPts val="980"/>
              </a:spcAft>
              <a:buClrTx/>
              <a:buSzTx/>
              <a:buFont typeface="Arial" charset="0"/>
              <a:buNone/>
              <a:tabLst/>
              <a:defRPr/>
            </a:pPr>
            <a:r>
              <a:rPr lang="en-US" sz="1000" b="0" i="0" baseline="0" dirty="0" smtClean="0">
                <a:solidFill>
                  <a:schemeClr val="tx1"/>
                </a:solidFill>
                <a:latin typeface="Arial" pitchFamily="34" charset="0"/>
                <a:ea typeface="Calibri"/>
                <a:cs typeface="Arial" pitchFamily="34" charset="0"/>
              </a:rPr>
              <a:t>(1) Argonne National Laboratory for </a:t>
            </a:r>
            <a:r>
              <a:rPr lang="en-US" sz="1000" b="0" kern="1200" dirty="0" smtClean="0">
                <a:solidFill>
                  <a:schemeClr val="tx1"/>
                </a:solidFill>
                <a:effectLst/>
                <a:latin typeface="Arial" pitchFamily="34" charset="0"/>
                <a:ea typeface="ＭＳ Ｐゴシック" pitchFamily="-65" charset="-128"/>
                <a:cs typeface="Arial" pitchFamily="34" charset="0"/>
              </a:rPr>
              <a:t>U.S. Department of Energy, September 2015</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i="0" kern="1200" dirty="0" smtClean="0">
                <a:solidFill>
                  <a:schemeClr val="tx1"/>
                </a:solidFill>
                <a:effectLst/>
                <a:latin typeface="Arial" pitchFamily="34" charset="0"/>
                <a:ea typeface="ＭＳ Ｐゴシック" pitchFamily="-65" charset="-128"/>
                <a:cs typeface="Arial" pitchFamily="34" charset="0"/>
              </a:rPr>
              <a:t>Light Duty Electric Drive Vehicles Monthly Sales Updates</a:t>
            </a:r>
            <a:r>
              <a:rPr lang="en-US" sz="1000" b="0" kern="1200" dirty="0" smtClean="0">
                <a:solidFill>
                  <a:schemeClr val="tx1"/>
                </a:solidFill>
                <a:effectLst/>
                <a:latin typeface="Arial" pitchFamily="34" charset="0"/>
                <a:ea typeface="ＭＳ Ｐゴシック" pitchFamily="-65" charset="-128"/>
                <a:cs typeface="Arial" pitchFamily="34" charset="0"/>
              </a:rPr>
              <a:t>.”</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dirty="0" smtClean="0">
                <a:solidFill>
                  <a:schemeClr val="tx1"/>
                </a:solidFill>
                <a:latin typeface="Arial" pitchFamily="34" charset="0"/>
                <a:cs typeface="Arial" pitchFamily="34" charset="0"/>
              </a:rPr>
              <a:t>http://www.transportation.anl.gov/technology_analysis/edrive_vehicle_monthly_sales.html</a:t>
            </a:r>
            <a:endParaRPr lang="en-US" sz="1000" b="0" i="0" baseline="0" dirty="0" smtClean="0">
              <a:solidFill>
                <a:schemeClr val="tx1"/>
              </a:solidFill>
              <a:latin typeface="Arial" pitchFamily="34" charset="0"/>
              <a:ea typeface="Calibri"/>
              <a:cs typeface="Arial" pitchFamily="34" charset="0"/>
            </a:endParaRPr>
          </a:p>
        </p:txBody>
      </p:sp>
      <p:sp>
        <p:nvSpPr>
          <p:cNvPr id="4" name="Slide Number Placeholder 3"/>
          <p:cNvSpPr>
            <a:spLocks noGrp="1"/>
          </p:cNvSpPr>
          <p:nvPr>
            <p:ph type="sldNum" sz="quarter" idx="10"/>
          </p:nvPr>
        </p:nvSpPr>
        <p:spPr/>
        <p:txBody>
          <a:bodyPr/>
          <a:lstStyle/>
          <a:p>
            <a:pPr>
              <a:defRPr/>
            </a:pPr>
            <a:fld id="{75F75D11-0079-4D42-8AE6-22398F6E9898}" type="slidenum">
              <a:rPr lang="en-US" smtClean="0"/>
              <a:pPr>
                <a:defRPr/>
              </a:pPr>
              <a:t>4</a:t>
            </a:fld>
            <a:endParaRPr lang="en-US"/>
          </a:p>
        </p:txBody>
      </p:sp>
    </p:spTree>
    <p:extLst>
      <p:ext uri="{BB962C8B-B14F-4D97-AF65-F5344CB8AC3E}">
        <p14:creationId xmlns:p14="http://schemas.microsoft.com/office/powerpoint/2010/main" val="3934438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marR="0" lvl="0" indent="-109538" algn="l" defTabSz="914400" rtl="0" eaLnBrk="0" fontAlgn="base" latinLnBrk="0" hangingPunct="0">
              <a:lnSpc>
                <a:spcPct val="100000"/>
              </a:lnSpc>
              <a:spcBef>
                <a:spcPct val="30000"/>
              </a:spcBef>
              <a:spcAft>
                <a:spcPct val="0"/>
              </a:spcAft>
              <a:buClrTx/>
              <a:buSzTx/>
              <a:tabLst/>
              <a:defRPr/>
            </a:pPr>
            <a:r>
              <a:rPr lang="en-US" sz="1000" dirty="0" smtClean="0">
                <a:solidFill>
                  <a:schemeClr val="tx1"/>
                </a:solidFill>
                <a:latin typeface="Arial" pitchFamily="34" charset="0"/>
                <a:cs typeface="Arial" pitchFamily="34" charset="0"/>
              </a:rPr>
              <a:t>Not</a:t>
            </a:r>
            <a:r>
              <a:rPr lang="en-US" sz="1000" baseline="0" dirty="0" smtClean="0">
                <a:solidFill>
                  <a:schemeClr val="tx1"/>
                </a:solidFill>
                <a:latin typeface="Arial" pitchFamily="34" charset="0"/>
                <a:cs typeface="Arial" pitchFamily="34" charset="0"/>
              </a:rPr>
              <a:t> only is the number of PEVs sold increasing annually, the availability of new models is growing as OEMs develop new technology </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aseline="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1000" baseline="0" dirty="0" smtClean="0">
                <a:solidFill>
                  <a:schemeClr val="tx1"/>
                </a:solidFill>
                <a:latin typeface="Arial" pitchFamily="34" charset="0"/>
                <a:cs typeface="Arial" pitchFamily="34" charset="0"/>
              </a:rPr>
              <a:t>When PEVs became commercially available in 2011 there were only 4 models available, and the market was dominated by the Nissan Leaf and the Chevy Volt. </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aseline="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1000" baseline="0" dirty="0" smtClean="0">
                <a:solidFill>
                  <a:schemeClr val="tx1"/>
                </a:solidFill>
                <a:latin typeface="Arial" pitchFamily="34" charset="0"/>
                <a:cs typeface="Arial" pitchFamily="34" charset="0"/>
              </a:rPr>
              <a:t>The largest percent increase can be seen in 2012, when PEV sales nearly tripled over the course of a year. </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aseline="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1000" dirty="0" smtClean="0">
                <a:solidFill>
                  <a:schemeClr val="tx1"/>
                </a:solidFill>
                <a:latin typeface="Arial" pitchFamily="34" charset="0"/>
                <a:cs typeface="Arial" pitchFamily="34" charset="0"/>
              </a:rPr>
              <a:t>Annual</a:t>
            </a:r>
            <a:r>
              <a:rPr lang="en-US" sz="1000" baseline="0" dirty="0" smtClean="0">
                <a:solidFill>
                  <a:schemeClr val="tx1"/>
                </a:solidFill>
                <a:latin typeface="Arial" pitchFamily="34" charset="0"/>
                <a:cs typeface="Arial" pitchFamily="34" charset="0"/>
              </a:rPr>
              <a:t> sales took a jump from 2012 to 2013, with an 80 percent increase in sales with only 5 new models released. The Tesla Model S made the largest jump in market share. </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aseline="0" dirty="0" smtClean="0">
              <a:solidFill>
                <a:schemeClr val="tx1"/>
              </a:solidFill>
              <a:latin typeface="Arial" pitchFamily="34" charset="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tabLst/>
              <a:defRPr/>
            </a:pPr>
            <a:r>
              <a:rPr lang="en-US" sz="1000" dirty="0" smtClean="0">
                <a:solidFill>
                  <a:schemeClr val="tx1"/>
                </a:solidFill>
                <a:latin typeface="Arial" pitchFamily="34" charset="0"/>
                <a:cs typeface="Arial" pitchFamily="34" charset="0"/>
              </a:rPr>
              <a:t>In</a:t>
            </a:r>
            <a:r>
              <a:rPr lang="en-US" sz="1000" baseline="0" dirty="0" smtClean="0">
                <a:solidFill>
                  <a:schemeClr val="tx1"/>
                </a:solidFill>
                <a:latin typeface="Arial" pitchFamily="34" charset="0"/>
                <a:cs typeface="Arial" pitchFamily="34" charset="0"/>
              </a:rPr>
              <a:t> 2014 nearly 120,000 PEVs were sold in the US and the number of available models has increased to 22 different vehicles to choose from. The market share also evened out 2014 with the addition of a new model form BMW (1). </a:t>
            </a:r>
          </a:p>
          <a:p>
            <a:pPr marL="109538" marR="0" lvl="0" indent="-109538" algn="l" defTabSz="914400" rtl="0" eaLnBrk="0" fontAlgn="base" latinLnBrk="0" hangingPunct="0">
              <a:lnSpc>
                <a:spcPct val="100000"/>
              </a:lnSpc>
              <a:spcBef>
                <a:spcPct val="30000"/>
              </a:spcBef>
              <a:spcAft>
                <a:spcPct val="0"/>
              </a:spcAft>
              <a:buClrTx/>
              <a:buSzTx/>
              <a:tabLst/>
              <a:defRPr/>
            </a:pPr>
            <a:endParaRPr lang="en-US" sz="1000" baseline="0" dirty="0" smtClean="0">
              <a:solidFill>
                <a:schemeClr val="tx1"/>
              </a:solidFill>
              <a:latin typeface="Arial" pitchFamily="34" charset="0"/>
              <a:cs typeface="Arial" pitchFamily="34" charset="0"/>
            </a:endParaRPr>
          </a:p>
          <a:p>
            <a:pPr marL="0" marR="0" lvl="0" indent="0" algn="l" defTabSz="914400" rtl="0" eaLnBrk="0" fontAlgn="base" latinLnBrk="0" hangingPunct="0">
              <a:lnSpc>
                <a:spcPct val="100000"/>
              </a:lnSpc>
              <a:spcBef>
                <a:spcPct val="30000"/>
              </a:spcBef>
              <a:spcAft>
                <a:spcPct val="0"/>
              </a:spcAft>
              <a:buClrTx/>
              <a:buSzTx/>
              <a:buNone/>
              <a:tabLst/>
              <a:defRPr/>
            </a:pPr>
            <a:r>
              <a:rPr lang="en-US" sz="1000" b="0" i="0" baseline="0" dirty="0" smtClean="0">
                <a:solidFill>
                  <a:schemeClr val="tx1"/>
                </a:solidFill>
                <a:latin typeface="Arial" pitchFamily="34" charset="0"/>
                <a:ea typeface="Calibri"/>
                <a:cs typeface="Arial" pitchFamily="34" charset="0"/>
              </a:rPr>
              <a:t>(1)( Argonne National Laboratory for </a:t>
            </a:r>
            <a:r>
              <a:rPr lang="en-US" sz="1000" b="0" kern="1200" dirty="0" smtClean="0">
                <a:solidFill>
                  <a:schemeClr val="tx1"/>
                </a:solidFill>
                <a:effectLst/>
                <a:latin typeface="Arial" pitchFamily="34" charset="0"/>
                <a:ea typeface="ＭＳ Ｐゴシック" pitchFamily="-65" charset="-128"/>
                <a:cs typeface="Arial" pitchFamily="34" charset="0"/>
              </a:rPr>
              <a:t>U.S. Department of Energy, September 2015</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i="0" kern="1200" dirty="0" smtClean="0">
                <a:solidFill>
                  <a:schemeClr val="tx1"/>
                </a:solidFill>
                <a:effectLst/>
                <a:latin typeface="Arial" pitchFamily="34" charset="0"/>
                <a:ea typeface="ＭＳ Ｐゴシック" pitchFamily="-65" charset="-128"/>
                <a:cs typeface="Arial" pitchFamily="34" charset="0"/>
              </a:rPr>
              <a:t>Light Duty Electric Drive Vehicles Monthly Sales Updates</a:t>
            </a:r>
            <a:r>
              <a:rPr lang="en-US" sz="1000" b="0" kern="1200" dirty="0" smtClean="0">
                <a:solidFill>
                  <a:schemeClr val="tx1"/>
                </a:solidFill>
                <a:effectLst/>
                <a:latin typeface="Arial" pitchFamily="34" charset="0"/>
                <a:ea typeface="ＭＳ Ｐゴシック" pitchFamily="-65" charset="-128"/>
                <a:cs typeface="Arial" pitchFamily="34" charset="0"/>
              </a:rPr>
              <a:t>.”</a:t>
            </a:r>
            <a:r>
              <a:rPr lang="en-US" sz="1000" b="0" kern="1200" baseline="0" dirty="0" smtClean="0">
                <a:solidFill>
                  <a:schemeClr val="tx1"/>
                </a:solidFill>
                <a:effectLst/>
                <a:latin typeface="Arial" pitchFamily="34" charset="0"/>
                <a:ea typeface="ＭＳ Ｐゴシック" pitchFamily="-65" charset="-128"/>
                <a:cs typeface="Arial" pitchFamily="34" charset="0"/>
              </a:rPr>
              <a:t> </a:t>
            </a:r>
            <a:r>
              <a:rPr lang="en-US" sz="1000" b="0" dirty="0" smtClean="0">
                <a:solidFill>
                  <a:schemeClr val="tx1"/>
                </a:solidFill>
                <a:latin typeface="Arial" pitchFamily="34" charset="0"/>
                <a:cs typeface="Arial" pitchFamily="34" charset="0"/>
              </a:rPr>
              <a:t>http://www.transportation.anl.gov/technology_analysis/edrive_vehicle_monthly_sales.html</a:t>
            </a:r>
            <a:endParaRPr lang="en-US" sz="1000" b="0" i="0" baseline="0" dirty="0" smtClean="0">
              <a:solidFill>
                <a:schemeClr val="tx1"/>
              </a:solidFill>
              <a:latin typeface="Arial" pitchFamily="34" charset="0"/>
              <a:ea typeface="Calibri"/>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1000" dirty="0" smtClean="0">
              <a:solidFill>
                <a:schemeClr val="tx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5</a:t>
            </a:fld>
            <a:endParaRPr lang="en-US" dirty="0"/>
          </a:p>
        </p:txBody>
      </p:sp>
    </p:spTree>
    <p:extLst>
      <p:ext uri="{BB962C8B-B14F-4D97-AF65-F5344CB8AC3E}">
        <p14:creationId xmlns:p14="http://schemas.microsoft.com/office/powerpoint/2010/main" val="4061382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000" b="0" dirty="0" smtClean="0">
                <a:solidFill>
                  <a:schemeClr val="tx1"/>
                </a:solidFill>
              </a:rPr>
              <a:t>Employers are positioned to build non-residential charging where it is needed most.</a:t>
            </a:r>
          </a:p>
          <a:p>
            <a:pPr lvl="0"/>
            <a:endParaRPr lang="en-US" sz="1000" dirty="0" smtClean="0">
              <a:solidFill>
                <a:schemeClr val="tx1"/>
              </a:solidFill>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1000" dirty="0" smtClean="0">
                <a:solidFill>
                  <a:schemeClr val="tx1"/>
                </a:solidFill>
              </a:rPr>
              <a:t>Second</a:t>
            </a:r>
            <a:r>
              <a:rPr lang="en-US" sz="1000" baseline="0" dirty="0" smtClean="0">
                <a:solidFill>
                  <a:schemeClr val="tx1"/>
                </a:solidFill>
              </a:rPr>
              <a:t> only to the home, the workplace is where PEV drivers and their vehicles spend most of their time. </a:t>
            </a:r>
            <a:r>
              <a:rPr lang="en-US" sz="1000" dirty="0" smtClean="0">
                <a:solidFill>
                  <a:schemeClr val="tx1"/>
                </a:solidFill>
              </a:rPr>
              <a:t>PEV drivers park their cars</a:t>
            </a:r>
            <a:r>
              <a:rPr lang="en-US" sz="1000" baseline="0" dirty="0" smtClean="0">
                <a:solidFill>
                  <a:schemeClr val="tx1"/>
                </a:solidFill>
              </a:rPr>
              <a:t> at the workplace for </a:t>
            </a:r>
            <a:r>
              <a:rPr lang="en-US" sz="1000" dirty="0" smtClean="0">
                <a:solidFill>
                  <a:schemeClr val="tx1"/>
                </a:solidFill>
              </a:rPr>
              <a:t>6.5</a:t>
            </a:r>
            <a:r>
              <a:rPr lang="en-US" sz="1000" baseline="0" dirty="0" smtClean="0">
                <a:solidFill>
                  <a:schemeClr val="tx1"/>
                </a:solidFill>
              </a:rPr>
              <a:t> to </a:t>
            </a:r>
            <a:r>
              <a:rPr lang="en-US" sz="1000" dirty="0" smtClean="0">
                <a:solidFill>
                  <a:schemeClr val="tx1"/>
                </a:solidFill>
              </a:rPr>
              <a:t>8 or more hours a day,</a:t>
            </a:r>
            <a:r>
              <a:rPr lang="en-US" sz="1000" baseline="0" dirty="0" smtClean="0">
                <a:solidFill>
                  <a:schemeClr val="tx1"/>
                </a:solidFill>
              </a:rPr>
              <a:t> meaning that </a:t>
            </a:r>
            <a:r>
              <a:rPr lang="en-US" sz="1000" dirty="0" smtClean="0">
                <a:solidFill>
                  <a:schemeClr val="tx1"/>
                </a:solidFill>
              </a:rPr>
              <a:t>workplace charging demonstrates the largest infrastructure gap (1). However, it is also provides the greatest opportunity</a:t>
            </a:r>
            <a:r>
              <a:rPr lang="en-US" sz="1000" baseline="0" dirty="0" smtClean="0">
                <a:solidFill>
                  <a:schemeClr val="tx1"/>
                </a:solidFill>
              </a:rPr>
              <a:t> for PEV charging.</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1000" dirty="0" smtClean="0">
              <a:solidFill>
                <a:schemeClr val="tx1"/>
              </a:solidFill>
            </a:endParaRPr>
          </a:p>
          <a:p>
            <a:pPr lvl="0"/>
            <a:r>
              <a:rPr lang="en-US" sz="1000" i="0" baseline="0" dirty="0" smtClean="0">
                <a:solidFill>
                  <a:schemeClr val="tx1"/>
                </a:solidFill>
              </a:rPr>
              <a:t>Additionally, it is estimated that approximately </a:t>
            </a:r>
            <a:r>
              <a:rPr lang="en-US" sz="1000" i="0" dirty="0" smtClean="0">
                <a:solidFill>
                  <a:schemeClr val="tx1"/>
                </a:solidFill>
              </a:rPr>
              <a:t>50 million PEV drivers</a:t>
            </a:r>
            <a:r>
              <a:rPr lang="en-US" sz="1000" i="0" baseline="0" dirty="0" smtClean="0">
                <a:solidFill>
                  <a:schemeClr val="tx1"/>
                </a:solidFill>
              </a:rPr>
              <a:t> </a:t>
            </a:r>
            <a:r>
              <a:rPr lang="en-US" sz="1000" i="0" dirty="0" smtClean="0">
                <a:solidFill>
                  <a:schemeClr val="tx1"/>
                </a:solidFill>
              </a:rPr>
              <a:t>will require workplace or public charging</a:t>
            </a:r>
            <a:r>
              <a:rPr lang="en-US" sz="1000" i="0" baseline="0" dirty="0" smtClean="0">
                <a:solidFill>
                  <a:schemeClr val="tx1"/>
                </a:solidFill>
              </a:rPr>
              <a:t> to make their daily commute (2). Many of these individuals are those who live in multi-unit or urban dwellings where they lack access to home charging. </a:t>
            </a:r>
            <a:endParaRPr lang="en-US" sz="1000" i="0" dirty="0" smtClean="0">
              <a:solidFill>
                <a:schemeClr val="tx1"/>
              </a:solidFill>
            </a:endParaRPr>
          </a:p>
          <a:p>
            <a:pPr marL="0" indent="0">
              <a:buNone/>
            </a:pPr>
            <a:endParaRPr lang="en-US" sz="1000" dirty="0" smtClean="0">
              <a:solidFill>
                <a:schemeClr val="tx1"/>
              </a:solidFill>
            </a:endParaRPr>
          </a:p>
          <a:p>
            <a:pPr lvl="0"/>
            <a:r>
              <a:rPr lang="en-US" sz="1000" dirty="0" smtClean="0">
                <a:solidFill>
                  <a:schemeClr val="tx1"/>
                </a:solidFill>
              </a:rPr>
              <a:t>You, a</a:t>
            </a:r>
            <a:r>
              <a:rPr lang="en-US" sz="1000" baseline="0" dirty="0" smtClean="0">
                <a:solidFill>
                  <a:schemeClr val="tx1"/>
                </a:solidFill>
              </a:rPr>
              <a:t> U.S. employer, have the </a:t>
            </a:r>
            <a:r>
              <a:rPr lang="en-US" sz="1000" dirty="0" smtClean="0">
                <a:solidFill>
                  <a:schemeClr val="tx1"/>
                </a:solidFill>
              </a:rPr>
              <a:t>opportunity to help</a:t>
            </a:r>
            <a:r>
              <a:rPr lang="en-US" sz="1000" baseline="0" dirty="0" smtClean="0">
                <a:solidFill>
                  <a:schemeClr val="tx1"/>
                </a:solidFill>
              </a:rPr>
              <a:t> </a:t>
            </a:r>
            <a:r>
              <a:rPr lang="en-US" sz="1000" dirty="0" smtClean="0">
                <a:solidFill>
                  <a:schemeClr val="tx1"/>
                </a:solidFill>
              </a:rPr>
              <a:t>fill the workplace gap in America’s charging infrastructure</a:t>
            </a:r>
            <a:r>
              <a:rPr lang="en-US" sz="1000" baseline="0" dirty="0" smtClean="0">
                <a:solidFill>
                  <a:schemeClr val="tx1"/>
                </a:solidFill>
              </a:rPr>
              <a:t> and provide greater transportation options for your employees.</a:t>
            </a:r>
          </a:p>
          <a:p>
            <a:pPr lvl="0"/>
            <a:endParaRPr lang="en-US" sz="1000" baseline="0" dirty="0" smtClean="0">
              <a:solidFill>
                <a:schemeClr val="tx1"/>
              </a:solidFill>
            </a:endParaRPr>
          </a:p>
          <a:p>
            <a:pPr marL="228600" marR="0" lvl="0" indent="-228600" algn="l" defTabSz="914400" rtl="0" eaLnBrk="0" fontAlgn="base" latinLnBrk="0" hangingPunct="0">
              <a:lnSpc>
                <a:spcPct val="100000"/>
              </a:lnSpc>
              <a:spcBef>
                <a:spcPct val="30000"/>
              </a:spcBef>
              <a:spcAft>
                <a:spcPct val="0"/>
              </a:spcAft>
              <a:buClrTx/>
              <a:buSzTx/>
              <a:buFont typeface="Arial" charset="0"/>
              <a:buAutoNum type="arabicParenBoth"/>
              <a:tabLst/>
              <a:defRPr/>
            </a:pPr>
            <a:r>
              <a:rPr lang="en-US" sz="1000" kern="1200" baseline="0" dirty="0" smtClean="0">
                <a:solidFill>
                  <a:schemeClr val="tx1"/>
                </a:solidFill>
                <a:effectLst/>
                <a:latin typeface="Arial" pitchFamily="34" charset="0"/>
              </a:rPr>
              <a:t>Chen, Khan and </a:t>
            </a:r>
            <a:r>
              <a:rPr lang="en-US" sz="1000" kern="1200" baseline="0" dirty="0" err="1" smtClean="0">
                <a:solidFill>
                  <a:schemeClr val="tx1"/>
                </a:solidFill>
                <a:effectLst/>
                <a:latin typeface="Arial" pitchFamily="34" charset="0"/>
              </a:rPr>
              <a:t>Kockelman</a:t>
            </a:r>
            <a:r>
              <a:rPr lang="en-US" sz="1000" kern="1200" baseline="0" dirty="0" smtClean="0">
                <a:solidFill>
                  <a:schemeClr val="tx1"/>
                </a:solidFill>
                <a:effectLst/>
                <a:latin typeface="Arial" pitchFamily="34" charset="0"/>
              </a:rPr>
              <a:t>, 2013. “The Electric Vehicle Charging Station Location Problem: A Parking-based Assignment Method for Seattle.” Proceedings of the 92</a:t>
            </a:r>
            <a:r>
              <a:rPr lang="en-US" sz="1000" kern="1200" baseline="30000" dirty="0" smtClean="0">
                <a:solidFill>
                  <a:schemeClr val="tx1"/>
                </a:solidFill>
                <a:effectLst/>
                <a:latin typeface="Arial" pitchFamily="34" charset="0"/>
              </a:rPr>
              <a:t>nd</a:t>
            </a:r>
            <a:r>
              <a:rPr lang="en-US" sz="1000" kern="1200" baseline="0" dirty="0" smtClean="0">
                <a:solidFill>
                  <a:schemeClr val="tx1"/>
                </a:solidFill>
                <a:effectLst/>
                <a:latin typeface="Arial" pitchFamily="34" charset="0"/>
              </a:rPr>
              <a:t> Annual Meeting of the Transportation Research Board. AND </a:t>
            </a:r>
            <a:r>
              <a:rPr lang="en-US" sz="1000" kern="1200" dirty="0" smtClean="0">
                <a:solidFill>
                  <a:schemeClr val="tx1"/>
                </a:solidFill>
                <a:effectLst/>
                <a:latin typeface="Arial" pitchFamily="34" charset="0"/>
                <a:ea typeface="ＭＳ Ｐゴシック" pitchFamily="-65" charset="-128"/>
                <a:cs typeface="ＭＳ Ｐゴシック" pitchFamily="-105" charset="-128"/>
              </a:rPr>
              <a:t>National Research Council of the National Academies, 2013. “</a:t>
            </a:r>
            <a:r>
              <a:rPr lang="en-US" sz="1000" i="0" kern="1200" dirty="0" smtClean="0">
                <a:solidFill>
                  <a:schemeClr val="tx1"/>
                </a:solidFill>
                <a:effectLst/>
                <a:latin typeface="Arial" pitchFamily="34" charset="0"/>
                <a:ea typeface="ＭＳ Ｐゴシック" pitchFamily="-65" charset="-128"/>
                <a:cs typeface="ＭＳ Ｐゴシック" pitchFamily="-105" charset="-128"/>
              </a:rPr>
              <a:t>Overcoming Barriers to Electric-Vehicle Deployment: Interim Report”</a:t>
            </a:r>
            <a:r>
              <a:rPr lang="en-US" sz="1000" kern="1200" dirty="0" smtClean="0">
                <a:solidFill>
                  <a:schemeClr val="tx1"/>
                </a:solidFill>
                <a:effectLst/>
                <a:latin typeface="Arial" pitchFamily="34" charset="0"/>
                <a:ea typeface="ＭＳ Ｐゴシック" pitchFamily="-65" charset="-128"/>
                <a:cs typeface="ＭＳ Ｐゴシック" pitchFamily="-105" charset="-128"/>
              </a:rPr>
              <a:t> </a:t>
            </a:r>
            <a:r>
              <a:rPr lang="en-US" sz="1000" u="sng" kern="1200" dirty="0" smtClean="0">
                <a:solidFill>
                  <a:schemeClr val="tx1"/>
                </a:solidFill>
                <a:effectLst/>
                <a:latin typeface="Arial" pitchFamily="34" charset="0"/>
                <a:ea typeface="ＭＳ Ｐゴシック" pitchFamily="-65" charset="-128"/>
                <a:cs typeface="ＭＳ Ｐゴシック" pitchFamily="-105" charset="-128"/>
              </a:rPr>
              <a:t>http://www.nap.edu/catalog.php?record_id=18320</a:t>
            </a:r>
            <a:endParaRPr lang="en-US" sz="1000" kern="1200" dirty="0" smtClean="0">
              <a:solidFill>
                <a:schemeClr val="tx1"/>
              </a:solidFill>
              <a:effectLst/>
              <a:latin typeface="Arial" pitchFamily="34" charset="0"/>
              <a:ea typeface="ＭＳ Ｐゴシック" pitchFamily="-65" charset="-128"/>
              <a:cs typeface="ＭＳ Ｐゴシック" pitchFamily="-105" charset="-128"/>
            </a:endParaRPr>
          </a:p>
          <a:p>
            <a:pPr marL="228600" lvl="0" indent="-228600">
              <a:buAutoNum type="arabicParenBoth"/>
            </a:pPr>
            <a:r>
              <a:rPr lang="en-US" sz="1000" kern="1200" dirty="0" smtClean="0">
                <a:solidFill>
                  <a:schemeClr val="tx1"/>
                </a:solidFill>
                <a:effectLst/>
                <a:latin typeface="Arial" pitchFamily="34" charset="0"/>
                <a:ea typeface="ＭＳ Ｐゴシック" pitchFamily="-65" charset="-128"/>
                <a:cs typeface="ＭＳ Ｐゴシック" pitchFamily="-105" charset="-128"/>
              </a:rPr>
              <a:t>U.S. Energy Information Administration,</a:t>
            </a:r>
            <a:r>
              <a:rPr lang="en-US" sz="1000" kern="1200" baseline="0" dirty="0" smtClean="0">
                <a:solidFill>
                  <a:schemeClr val="tx1"/>
                </a:solidFill>
                <a:effectLst/>
                <a:latin typeface="Arial" pitchFamily="34" charset="0"/>
                <a:ea typeface="ＭＳ Ｐゴシック" pitchFamily="-65" charset="-128"/>
                <a:cs typeface="ＭＳ Ｐゴシック" pitchFamily="-105" charset="-128"/>
              </a:rPr>
              <a:t> 2009, “R</a:t>
            </a:r>
            <a:r>
              <a:rPr lang="en-US" sz="1000" kern="1200" dirty="0" smtClean="0">
                <a:solidFill>
                  <a:schemeClr val="tx1"/>
                </a:solidFill>
                <a:effectLst/>
                <a:latin typeface="Arial" pitchFamily="34" charset="0"/>
                <a:ea typeface="ＭＳ Ｐゴシック" pitchFamily="-65" charset="-128"/>
                <a:cs typeface="ＭＳ Ｐゴシック" pitchFamily="-105" charset="-128"/>
              </a:rPr>
              <a:t>esidential Energy Consumption Survey.”</a:t>
            </a:r>
            <a:r>
              <a:rPr lang="en-US" sz="1000" kern="1200" baseline="0" dirty="0" smtClean="0">
                <a:solidFill>
                  <a:schemeClr val="tx1"/>
                </a:solidFill>
                <a:effectLst/>
                <a:latin typeface="Arial" pitchFamily="34" charset="0"/>
                <a:ea typeface="ＭＳ Ｐゴシック" pitchFamily="-65" charset="-128"/>
                <a:cs typeface="ＭＳ Ｐゴシック" pitchFamily="-105" charset="-128"/>
              </a:rPr>
              <a:t> http://www.eia.gov/consumption/residential/data/2009/index.cfm?view=characteristics</a:t>
            </a:r>
          </a:p>
        </p:txBody>
      </p:sp>
      <p:sp>
        <p:nvSpPr>
          <p:cNvPr id="4" name="Slide Number Placeholder 3"/>
          <p:cNvSpPr>
            <a:spLocks noGrp="1"/>
          </p:cNvSpPr>
          <p:nvPr>
            <p:ph type="sldNum" sz="quarter" idx="10"/>
          </p:nvPr>
        </p:nvSpPr>
        <p:spPr/>
        <p:txBody>
          <a:bodyPr/>
          <a:lstStyle/>
          <a:p>
            <a:fld id="{442AA591-0D12-43BC-BB09-F031C0AC363F}" type="slidenum">
              <a:rPr lang="en-US" smtClean="0"/>
              <a:pPr/>
              <a:t>6</a:t>
            </a:fld>
            <a:endParaRPr lang="en-US" dirty="0"/>
          </a:p>
        </p:txBody>
      </p:sp>
    </p:spTree>
    <p:extLst>
      <p:ext uri="{BB962C8B-B14F-4D97-AF65-F5344CB8AC3E}">
        <p14:creationId xmlns:p14="http://schemas.microsoft.com/office/powerpoint/2010/main" val="4061382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dirty="0" smtClean="0"/>
              <a:t>So not only</a:t>
            </a:r>
            <a:r>
              <a:rPr lang="en-US" sz="1000" baseline="0" dirty="0" smtClean="0"/>
              <a:t> does the workplace *present* a good opportunity for workplace charging, we know that it is actually *utilized* as a prime charging opportunity.</a:t>
            </a:r>
          </a:p>
          <a:p>
            <a:endParaRPr lang="en-US" sz="1000" baseline="0" dirty="0" smtClean="0"/>
          </a:p>
          <a:p>
            <a:pPr marL="0" indent="0">
              <a:buNone/>
            </a:pPr>
            <a:r>
              <a:rPr lang="en-US" sz="1000" baseline="0" dirty="0" smtClean="0"/>
              <a:t>The EV Project, DOE funded research project at the Idaho National Lab, deployed over 12,000 Level 2 charging stations and 100 DCFC. It also collected data from over 8,000 Nissan Leafs and Chevy Volts. DOE analyzed charging data from a subset of 250 of these worksites and </a:t>
            </a:r>
            <a:r>
              <a:rPr lang="en-US" sz="1000" dirty="0" smtClean="0"/>
              <a:t>600+ Nissan Leafs and 100+ Chevrolet Volts that parked</a:t>
            </a:r>
            <a:r>
              <a:rPr lang="en-US" sz="1000" baseline="0" dirty="0" smtClean="0"/>
              <a:t> and charged at those worksites between 2012-2013 (1). </a:t>
            </a:r>
          </a:p>
          <a:p>
            <a:endParaRPr lang="en-US" sz="1100" dirty="0" smtClean="0"/>
          </a:p>
          <a:p>
            <a:pPr marL="0" indent="0">
              <a:buNone/>
            </a:pPr>
            <a:r>
              <a:rPr lang="en-US" sz="1100" dirty="0" smtClean="0"/>
              <a:t>They found that on workdays</a:t>
            </a:r>
            <a:r>
              <a:rPr lang="en-US" sz="1100" baseline="0" dirty="0" smtClean="0"/>
              <a:t> drivers</a:t>
            </a:r>
            <a:r>
              <a:rPr lang="en-US" sz="1100" dirty="0" smtClean="0"/>
              <a:t> strongly preferred to charge at home and work rather than at public charging sites. They performed 98% of their charging events either at home or work and only 2% at other locations. Charging at work was free for many of these drivers, which may have been one reason why they frequently charged there (1).</a:t>
            </a:r>
          </a:p>
          <a:p>
            <a:endParaRPr lang="en-US" dirty="0" smtClean="0"/>
          </a:p>
          <a:p>
            <a:pPr marL="0" indent="0">
              <a:buNone/>
            </a:pPr>
            <a:r>
              <a:rPr lang="en-US" dirty="0" smtClean="0"/>
              <a:t>(1) Idaho National Laboratory for the</a:t>
            </a:r>
            <a:r>
              <a:rPr lang="en-US" baseline="0" dirty="0" smtClean="0"/>
              <a:t> US Department of Energy. 2014. “Workplace Charging Frequency of Nissan Leafs and Chevrolet Volts in The EV Project at Six Work Sites.” Retrieved from: http://avt.inl.gov/pdf/EVProj/ChargingAtSixWorkSites.pdf</a:t>
            </a:r>
            <a:endParaRPr lang="en-US" dirty="0"/>
          </a:p>
        </p:txBody>
      </p:sp>
      <p:sp>
        <p:nvSpPr>
          <p:cNvPr id="4" name="Slide Number Placeholder 3"/>
          <p:cNvSpPr>
            <a:spLocks noGrp="1"/>
          </p:cNvSpPr>
          <p:nvPr>
            <p:ph type="sldNum" sz="quarter" idx="10"/>
          </p:nvPr>
        </p:nvSpPr>
        <p:spPr/>
        <p:txBody>
          <a:bodyPr/>
          <a:lstStyle/>
          <a:p>
            <a:fld id="{19DD93A0-81B3-4FD2-98A9-FA37A580875B}" type="slidenum">
              <a:rPr lang="en-US" smtClean="0"/>
              <a:t>7</a:t>
            </a:fld>
            <a:endParaRPr lang="en-US"/>
          </a:p>
        </p:txBody>
      </p:sp>
    </p:spTree>
    <p:extLst>
      <p:ext uri="{BB962C8B-B14F-4D97-AF65-F5344CB8AC3E}">
        <p14:creationId xmlns:p14="http://schemas.microsoft.com/office/powerpoint/2010/main" val="194074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538" lvl="0" indent="-109538"/>
            <a:r>
              <a:rPr lang="en-US" sz="900" b="0" dirty="0" smtClean="0">
                <a:cs typeface="Arial" pitchFamily="34" charset="0"/>
              </a:rPr>
              <a:t>Workplace Charging</a:t>
            </a:r>
            <a:r>
              <a:rPr lang="en-US" sz="900" b="0" baseline="0" dirty="0" smtClean="0">
                <a:cs typeface="Arial" pitchFamily="34" charset="0"/>
              </a:rPr>
              <a:t> is valuable to current and potential PEV-driving employees</a:t>
            </a:r>
          </a:p>
          <a:p>
            <a:pPr lvl="0"/>
            <a:endParaRPr lang="en-US" sz="900" baseline="0" dirty="0" smtClean="0">
              <a:cs typeface="Arial" pitchFamily="34" charset="0"/>
            </a:endParaRPr>
          </a:p>
          <a:p>
            <a:pPr lvl="0"/>
            <a:r>
              <a:rPr lang="en-US" sz="900" dirty="0" smtClean="0">
                <a:cs typeface="Arial" pitchFamily="34" charset="0"/>
              </a:rPr>
              <a:t>Not only does workplace charging address a great need for many PEV drivers, it also alleviates a significant concern for current potential PEV drivers. Workplace charging availability will help</a:t>
            </a:r>
            <a:r>
              <a:rPr lang="en-US" sz="900" baseline="0" dirty="0" smtClean="0">
                <a:cs typeface="Arial" pitchFamily="34" charset="0"/>
              </a:rPr>
              <a:t> current PEV drivers by</a:t>
            </a:r>
          </a:p>
          <a:p>
            <a:pPr lvl="1"/>
            <a:r>
              <a:rPr lang="en-US" sz="900" dirty="0" smtClean="0"/>
              <a:t>doubling the distance an electric vehicle can drive each day,</a:t>
            </a:r>
            <a:r>
              <a:rPr lang="en-US" sz="900" baseline="0" dirty="0" smtClean="0"/>
              <a:t> which allows </a:t>
            </a:r>
            <a:r>
              <a:rPr lang="en-US" sz="900" dirty="0" smtClean="0"/>
              <a:t>for more driving spontaneity,</a:t>
            </a:r>
            <a:r>
              <a:rPr lang="en-US" sz="900" baseline="0" dirty="0" smtClean="0"/>
              <a:t> and </a:t>
            </a:r>
            <a:endParaRPr lang="en-US" sz="900" dirty="0" smtClean="0"/>
          </a:p>
          <a:p>
            <a:pPr lvl="1"/>
            <a:r>
              <a:rPr lang="en-US" sz="900" dirty="0" smtClean="0"/>
              <a:t>adding electric vehicle miles traveled</a:t>
            </a:r>
          </a:p>
          <a:p>
            <a:pPr marL="457200" lvl="1" indent="0">
              <a:buNone/>
            </a:pPr>
            <a:endParaRPr lang="en-US" sz="900" baseline="0" dirty="0" smtClean="0"/>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cs typeface="Arial" pitchFamily="34" charset="0"/>
              </a:rPr>
              <a:t>For your</a:t>
            </a:r>
            <a:r>
              <a:rPr lang="en-US" sz="900" baseline="0" dirty="0" smtClean="0">
                <a:cs typeface="Arial" pitchFamily="34" charset="0"/>
              </a:rPr>
              <a:t> other employees who are potential PEV drivers, offering workplace charging </a:t>
            </a:r>
            <a:r>
              <a:rPr lang="en-US" sz="900" dirty="0" smtClean="0">
                <a:cs typeface="Arial" pitchFamily="34" charset="0"/>
              </a:rPr>
              <a:t>increases PEV awareness and</a:t>
            </a:r>
            <a:r>
              <a:rPr lang="en-US" sz="900" baseline="0" dirty="0" smtClean="0">
                <a:cs typeface="Arial" pitchFamily="34" charset="0"/>
              </a:rPr>
              <a:t> education. As people see their coworkers plugging in, they’ll begin to realize that PEVs are practical for their daily lives.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aseline="0" dirty="0" smtClean="0">
              <a:cs typeface="Arial" pitchFamily="34" charset="0"/>
            </a:endParaRP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dirty="0" smtClean="0">
                <a:cs typeface="Arial" pitchFamily="34" charset="0"/>
              </a:rPr>
              <a:t>Most importantly,</a:t>
            </a:r>
            <a:r>
              <a:rPr lang="en-US" sz="900" baseline="0" dirty="0" smtClean="0">
                <a:cs typeface="Arial" pitchFamily="34" charset="0"/>
              </a:rPr>
              <a:t> </a:t>
            </a:r>
            <a:r>
              <a:rPr lang="en-US" sz="900" dirty="0" smtClean="0">
                <a:cs typeface="Arial" pitchFamily="34" charset="0"/>
              </a:rPr>
              <a:t>workplaces</a:t>
            </a:r>
            <a:r>
              <a:rPr lang="en-US" sz="900" baseline="0" dirty="0" smtClean="0">
                <a:cs typeface="Arial" pitchFamily="34" charset="0"/>
              </a:rPr>
              <a:t> serve as a second showroom, and workplace </a:t>
            </a:r>
            <a:r>
              <a:rPr lang="en-US" sz="900" dirty="0" smtClean="0">
                <a:cs typeface="Arial" pitchFamily="34" charset="0"/>
              </a:rPr>
              <a:t>charging facilitates the peer effect. Just like colleagues like to talk about sports, movies, or travel, they will love to talk about their new car and the new charging stations</a:t>
            </a:r>
            <a:r>
              <a:rPr lang="en-US" sz="900" baseline="0" dirty="0" smtClean="0">
                <a:cs typeface="Arial" pitchFamily="34" charset="0"/>
              </a:rPr>
              <a:t> in the parking lot.</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endParaRPr lang="en-US" sz="900" i="1" baseline="0" dirty="0" smtClean="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i="0" dirty="0" smtClean="0">
                <a:cs typeface="Arial" pitchFamily="34" charset="0"/>
              </a:rPr>
              <a:t>Photo 1:</a:t>
            </a:r>
            <a:r>
              <a:rPr lang="en-US" sz="900" i="0" baseline="0" dirty="0" smtClean="0">
                <a:cs typeface="Arial" pitchFamily="34" charset="0"/>
              </a:rPr>
              <a:t> </a:t>
            </a:r>
            <a:r>
              <a:rPr lang="en-US" sz="900" b="0" i="0" kern="1200" dirty="0" smtClean="0">
                <a:effectLst/>
                <a:cs typeface="Arial" pitchFamily="34" charset="0"/>
              </a:rPr>
              <a:t>"In 2013, the New York Power Authority (NYPA) installed three employee charging stations at its White Plains, New York, facility, as part of its workplace charging pilot program." (Photo courtesy NY Power Authority) </a:t>
            </a: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b="0" i="0" kern="1200" dirty="0" smtClean="0">
                <a:effectLst/>
                <a:cs typeface="Arial" pitchFamily="34" charset="0"/>
              </a:rPr>
              <a:t>Photo 2: </a:t>
            </a:r>
            <a:r>
              <a:rPr lang="en-US" sz="900" b="0" i="0" kern="1200" dirty="0" err="1" smtClean="0">
                <a:effectLst/>
                <a:cs typeface="Arial" pitchFamily="34" charset="0"/>
              </a:rPr>
              <a:t>iStockphoto</a:t>
            </a:r>
            <a:endParaRPr lang="en-US" sz="900" b="0" i="0" kern="120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endParaRPr lang="en-US" sz="900" b="0" i="0" kern="1200" dirty="0" smtClean="0">
              <a:effectLst/>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 typeface="Arial" charset="0"/>
              <a:buNone/>
              <a:tabLst/>
              <a:defRPr/>
            </a:pPr>
            <a:r>
              <a:rPr lang="en-US" sz="900" kern="1200" dirty="0" smtClean="0">
                <a:cs typeface="Arial" pitchFamily="34" charset="0"/>
              </a:rPr>
              <a:t>[For Clean</a:t>
            </a:r>
            <a:r>
              <a:rPr lang="en-US" sz="900" kern="1200" baseline="0" dirty="0" smtClean="0">
                <a:cs typeface="Arial" pitchFamily="34" charset="0"/>
              </a:rPr>
              <a:t> Cities’ reference]</a:t>
            </a:r>
          </a:p>
          <a:p>
            <a:pPr marL="109538" marR="0" lvl="0" indent="-109538" algn="l" defTabSz="914400" rtl="0" eaLnBrk="0" fontAlgn="base" latinLnBrk="0" hangingPunct="0">
              <a:lnSpc>
                <a:spcPct val="100000"/>
              </a:lnSpc>
              <a:spcBef>
                <a:spcPct val="30000"/>
              </a:spcBef>
              <a:spcAft>
                <a:spcPct val="0"/>
              </a:spcAft>
              <a:buClrTx/>
              <a:buSzTx/>
              <a:buFont typeface="Arial" charset="0"/>
              <a:buChar char="•"/>
              <a:tabLst/>
              <a:defRPr/>
            </a:pPr>
            <a:r>
              <a:rPr lang="en-US" sz="900" kern="1200" dirty="0" smtClean="0">
                <a:effectLst/>
                <a:cs typeface="Arial" pitchFamily="34" charset="0"/>
              </a:rPr>
              <a:t>New York Power Authority has 1,623 </a:t>
            </a:r>
            <a:r>
              <a:rPr lang="en-US" sz="900" kern="1200" baseline="0" dirty="0" smtClean="0">
                <a:effectLst/>
                <a:cs typeface="Arial" pitchFamily="34" charset="0"/>
              </a:rPr>
              <a:t>employees and </a:t>
            </a:r>
            <a:r>
              <a:rPr lang="en-US" sz="900" kern="1200" dirty="0" smtClean="0">
                <a:effectLst/>
                <a:cs typeface="Arial" pitchFamily="34" charset="0"/>
              </a:rPr>
              <a:t>three charging stations strictly for employee use at the main office in White Plains, NY.</a:t>
            </a:r>
            <a:endParaRPr lang="en-US" sz="900" i="0" dirty="0" smtClean="0">
              <a:cs typeface="Arial" pitchFamily="34" charset="0"/>
            </a:endParaRPr>
          </a:p>
        </p:txBody>
      </p:sp>
      <p:sp>
        <p:nvSpPr>
          <p:cNvPr id="4" name="Slide Number Placeholder 3"/>
          <p:cNvSpPr>
            <a:spLocks noGrp="1"/>
          </p:cNvSpPr>
          <p:nvPr>
            <p:ph type="sldNum" sz="quarter" idx="10"/>
          </p:nvPr>
        </p:nvSpPr>
        <p:spPr/>
        <p:txBody>
          <a:bodyPr/>
          <a:lstStyle/>
          <a:p>
            <a:fld id="{442AA591-0D12-43BC-BB09-F031C0AC363F}" type="slidenum">
              <a:rPr lang="en-US" smtClean="0"/>
              <a:pPr/>
              <a:t>8</a:t>
            </a:fld>
            <a:endParaRPr lang="en-US" dirty="0"/>
          </a:p>
        </p:txBody>
      </p:sp>
    </p:spTree>
    <p:extLst>
      <p:ext uri="{BB962C8B-B14F-4D97-AF65-F5344CB8AC3E}">
        <p14:creationId xmlns:p14="http://schemas.microsoft.com/office/powerpoint/2010/main" val="4061382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a:normAutofit/>
          </a:bodyPr>
          <a:lstStyle/>
          <a:p>
            <a:pPr marL="0" lvl="0" indent="0">
              <a:buNone/>
            </a:pPr>
            <a:r>
              <a:rPr lang="en-US" sz="1000" dirty="0" smtClean="0">
                <a:solidFill>
                  <a:schemeClr val="tx1">
                    <a:lumMod val="50000"/>
                  </a:schemeClr>
                </a:solidFill>
              </a:rPr>
              <a:t>It isn’t just employees who can reap the benefits of workplace charging. DOE has collected</a:t>
            </a:r>
            <a:r>
              <a:rPr lang="en-US" sz="1000" baseline="0" dirty="0" smtClean="0">
                <a:solidFill>
                  <a:schemeClr val="tx1">
                    <a:lumMod val="50000"/>
                  </a:schemeClr>
                </a:solidFill>
              </a:rPr>
              <a:t> the stories of over 200 employers with workplace charging and have found time and time again that the value proposition for employers for workplace charging is quite solid. </a:t>
            </a:r>
            <a:endParaRPr lang="en-US" sz="1000" dirty="0" smtClean="0">
              <a:solidFill>
                <a:schemeClr val="tx1">
                  <a:lumMod val="50000"/>
                </a:schemeClr>
              </a:solidFill>
            </a:endParaRPr>
          </a:p>
          <a:p>
            <a:pPr marL="0" indent="0">
              <a:buNone/>
            </a:pPr>
            <a:endParaRPr lang="en-US" sz="1000" dirty="0" smtClean="0">
              <a:solidFill>
                <a:schemeClr val="tx1">
                  <a:lumMod val="50000"/>
                </a:schemeClr>
              </a:solidFill>
            </a:endParaRPr>
          </a:p>
          <a:p>
            <a:pPr marL="0" indent="0" rtl="0">
              <a:buNone/>
            </a:pPr>
            <a:r>
              <a:rPr lang="en-US" sz="1000" dirty="0" smtClean="0">
                <a:solidFill>
                  <a:schemeClr val="tx1">
                    <a:lumMod val="50000"/>
                  </a:schemeClr>
                </a:solidFill>
              </a:rPr>
              <a:t>Similar to the concept of implementing employee service benefits like a worksite fitness center or daycare, most often the return on investment comes in a non-monetary form. </a:t>
            </a:r>
            <a:r>
              <a:rPr lang="en-US" sz="1200" b="0" i="0" u="none" strike="noStrike" kern="1200" baseline="0" dirty="0" smtClean="0">
                <a:solidFill>
                  <a:schemeClr val="tx1"/>
                </a:solidFill>
                <a:latin typeface="Arial" pitchFamily="34" charset="0"/>
                <a:ea typeface="ＭＳ Ｐゴシック" pitchFamily="-65" charset="-128"/>
                <a:cs typeface="ＭＳ Ｐゴシック" pitchFamily="-105" charset="-128"/>
              </a:rPr>
              <a:t>Benefits of workplace charging can be considered in three main categories. Workplace charging:</a:t>
            </a:r>
          </a:p>
          <a:p>
            <a:pPr marL="171450" indent="-171450" rtl="0">
              <a:buFont typeface="Arial" panose="020B0604020202020204" pitchFamily="34" charset="0"/>
              <a:buChar char="•"/>
            </a:pPr>
            <a:r>
              <a:rPr lang="en-US" sz="1200" b="0" i="0" u="none" strike="noStrike" kern="1200" baseline="0" dirty="0" smtClean="0">
                <a:solidFill>
                  <a:schemeClr val="tx1"/>
                </a:solidFill>
                <a:latin typeface="Arial" pitchFamily="34" charset="0"/>
                <a:ea typeface="ＭＳ Ｐゴシック" pitchFamily="-65" charset="-128"/>
                <a:cs typeface="ＭＳ Ｐゴシック" pitchFamily="-105" charset="-128"/>
              </a:rPr>
              <a:t>Incentivizes employees</a:t>
            </a:r>
          </a:p>
          <a:p>
            <a:pPr marL="171450" indent="-171450" rtl="0">
              <a:buFont typeface="Arial" panose="020B0604020202020204" pitchFamily="34" charset="0"/>
              <a:buChar char="•"/>
            </a:pPr>
            <a:r>
              <a:rPr lang="en-US" sz="1200" b="0" i="0" u="none" strike="noStrike" kern="1200" baseline="0" dirty="0" smtClean="0">
                <a:solidFill>
                  <a:schemeClr val="tx1"/>
                </a:solidFill>
                <a:latin typeface="Arial" pitchFamily="34" charset="0"/>
                <a:ea typeface="ＭＳ Ｐゴシック" pitchFamily="-65" charset="-128"/>
                <a:cs typeface="ＭＳ Ｐゴシック" pitchFamily="-105" charset="-128"/>
              </a:rPr>
              <a:t>Complements sustainability efforts</a:t>
            </a:r>
          </a:p>
          <a:p>
            <a:pPr marL="171450" indent="-171450" rtl="0">
              <a:buFont typeface="Arial" panose="020B0604020202020204" pitchFamily="34" charset="0"/>
              <a:buChar char="•"/>
            </a:pPr>
            <a:r>
              <a:rPr lang="en-US" sz="1200" b="0" i="0" u="none" strike="noStrike" kern="1200" baseline="0" dirty="0" smtClean="0">
                <a:solidFill>
                  <a:schemeClr val="tx1"/>
                </a:solidFill>
                <a:latin typeface="Arial" pitchFamily="34" charset="0"/>
                <a:ea typeface="ＭＳ Ｐゴシック" pitchFamily="-65" charset="-128"/>
                <a:cs typeface="ＭＳ Ｐゴシック" pitchFamily="-105" charset="-128"/>
              </a:rPr>
              <a:t>Signals corporate leadership</a:t>
            </a:r>
            <a:endParaRPr lang="en-US" sz="1000" dirty="0" smtClean="0">
              <a:solidFill>
                <a:schemeClr val="tx1">
                  <a:lumMod val="50000"/>
                </a:schemeClr>
              </a:solidFill>
            </a:endParaRPr>
          </a:p>
          <a:p>
            <a:pPr lvl="0"/>
            <a:endParaRPr lang="en-US" sz="1000" dirty="0" smtClean="0">
              <a:solidFill>
                <a:schemeClr val="tx1">
                  <a:lumMod val="50000"/>
                </a:schemeClr>
              </a:solidFill>
            </a:endParaRPr>
          </a:p>
          <a:p>
            <a:pPr marL="0" lvl="0" indent="0">
              <a:buNone/>
            </a:pPr>
            <a:r>
              <a:rPr lang="en-US" sz="1000" dirty="0" smtClean="0">
                <a:solidFill>
                  <a:schemeClr val="tx1">
                    <a:lumMod val="50000"/>
                  </a:schemeClr>
                </a:solidFill>
              </a:rPr>
              <a:t>You’ll hear more about these benefits during</a:t>
            </a:r>
            <a:r>
              <a:rPr lang="en-US" sz="1000" baseline="0" dirty="0" smtClean="0">
                <a:solidFill>
                  <a:schemeClr val="tx1">
                    <a:lumMod val="50000"/>
                  </a:schemeClr>
                </a:solidFill>
              </a:rPr>
              <a:t> the employer panel later today.</a:t>
            </a:r>
          </a:p>
          <a:p>
            <a:pPr lvl="0"/>
            <a:endParaRPr lang="en-US" sz="1000" baseline="0" dirty="0" smtClean="0">
              <a:solidFill>
                <a:schemeClr val="tx1">
                  <a:lumMod val="50000"/>
                </a:schemeClr>
              </a:solidFill>
            </a:endParaRPr>
          </a:p>
          <a:p>
            <a:pPr marL="0" lvl="0" indent="0">
              <a:buNone/>
            </a:pPr>
            <a:r>
              <a:rPr lang="en-US" sz="1000" baseline="0" dirty="0" smtClean="0">
                <a:solidFill>
                  <a:schemeClr val="tx1">
                    <a:lumMod val="50000"/>
                  </a:schemeClr>
                </a:solidFill>
              </a:rPr>
              <a:t>(1) US Department of Energy Workplace Charging Challenge Progress DRAFT Update 2015.</a:t>
            </a:r>
            <a:endParaRPr lang="en-US" sz="1000" dirty="0" smtClean="0">
              <a:solidFill>
                <a:schemeClr val="tx1">
                  <a:lumMod val="50000"/>
                </a:schemeClr>
              </a:solidFill>
            </a:endParaRPr>
          </a:p>
        </p:txBody>
      </p:sp>
      <p:sp>
        <p:nvSpPr>
          <p:cNvPr id="25604" name="Slide Number Placeholder 3"/>
          <p:cNvSpPr>
            <a:spLocks noGrp="1"/>
          </p:cNvSpPr>
          <p:nvPr>
            <p:ph type="sldNum" sz="quarter" idx="5"/>
          </p:nvPr>
        </p:nvSpPr>
        <p:spPr bwMode="auto">
          <a:noFill/>
          <a:ln>
            <a:miter lim="800000"/>
            <a:headEnd/>
            <a:tailEnd/>
          </a:ln>
        </p:spPr>
        <p:txBody>
          <a:bodyPr/>
          <a:lstStyle/>
          <a:p>
            <a:fld id="{95308E83-2FF0-4E58-ABDD-5A4B9A32B613}" type="slidenum">
              <a:rPr lang="en-US"/>
              <a:pPr/>
              <a:t>9</a:t>
            </a:fld>
            <a:endParaRPr lang="en-US" dirty="0"/>
          </a:p>
        </p:txBody>
      </p:sp>
    </p:spTree>
    <p:extLst>
      <p:ext uri="{BB962C8B-B14F-4D97-AF65-F5344CB8AC3E}">
        <p14:creationId xmlns:p14="http://schemas.microsoft.com/office/powerpoint/2010/main" val="3784864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17" descr="Seattle-2.jpg"/>
          <p:cNvPicPr>
            <a:picLocks noChangeAspect="1"/>
          </p:cNvPicPr>
          <p:nvPr userDrawn="1"/>
        </p:nvPicPr>
        <p:blipFill>
          <a:blip r:embed="rId2" cstate="print"/>
          <a:srcRect/>
          <a:stretch>
            <a:fillRect/>
          </a:stretch>
        </p:blipFill>
        <p:spPr bwMode="auto">
          <a:xfrm>
            <a:off x="0" y="822325"/>
            <a:ext cx="9144000" cy="4298950"/>
          </a:xfrm>
          <a:prstGeom prst="rect">
            <a:avLst/>
          </a:prstGeom>
          <a:noFill/>
          <a:ln w="9525">
            <a:noFill/>
            <a:miter lim="800000"/>
            <a:headEnd/>
            <a:tailEnd/>
          </a:ln>
        </p:spPr>
      </p:pic>
      <p:sp>
        <p:nvSpPr>
          <p:cNvPr id="8" name="Rectangle 7"/>
          <p:cNvSpPr/>
          <p:nvPr userDrawn="1"/>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9" name="Rectangle 8"/>
          <p:cNvSpPr/>
          <p:nvPr userDrawn="1"/>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 name="Rectangle 9"/>
          <p:cNvSpPr/>
          <p:nvPr userDrawn="1"/>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1" name="Rectangle 10"/>
          <p:cNvSpPr/>
          <p:nvPr userDrawn="1"/>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2" name="Rectangle 11"/>
          <p:cNvSpPr/>
          <p:nvPr userDrawn="1"/>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nvGrpSpPr>
          <p:cNvPr id="4" name="Group 21"/>
          <p:cNvGrpSpPr>
            <a:grpSpLocks/>
          </p:cNvGrpSpPr>
          <p:nvPr userDrawn="1"/>
        </p:nvGrpSpPr>
        <p:grpSpPr bwMode="auto">
          <a:xfrm flipH="1" flipV="1">
            <a:off x="0" y="920750"/>
            <a:ext cx="9144000" cy="55563"/>
            <a:chOff x="0" y="832104"/>
            <a:chExt cx="9144000" cy="54864"/>
          </a:xfrm>
        </p:grpSpPr>
        <p:sp>
          <p:nvSpPr>
            <p:cNvPr id="14" name="Rectangle 13"/>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5" name="Rectangle 1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2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pic>
        <p:nvPicPr>
          <p:cNvPr id="1026" name="Picture 2" descr="C:\Users\Sarah.Olexsak\Downloads\26458.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724" b="28490"/>
          <a:stretch/>
        </p:blipFill>
        <p:spPr bwMode="auto">
          <a:xfrm>
            <a:off x="0" y="976313"/>
            <a:ext cx="9144000" cy="4132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6216" y="548223"/>
            <a:ext cx="8020584" cy="617603"/>
          </a:xfrm>
        </p:spPr>
        <p:txBody>
          <a:bodyPr>
            <a:normAutofit/>
          </a:bodyPr>
          <a:lstStyle>
            <a:lvl1pPr>
              <a:defRPr sz="3000"/>
            </a:lvl1pPr>
          </a:lstStyle>
          <a:p>
            <a:r>
              <a:rPr lang="en-US" dirty="0" smtClean="0"/>
              <a:t>Click to edit Master title style</a:t>
            </a:r>
            <a:endParaRPr lang="en-US" dirty="0"/>
          </a:p>
        </p:txBody>
      </p:sp>
      <p:sp>
        <p:nvSpPr>
          <p:cNvPr id="12" name="TextBox 11"/>
          <p:cNvSpPr txBox="1"/>
          <p:nvPr userDrawn="1"/>
        </p:nvSpPr>
        <p:spPr>
          <a:xfrm>
            <a:off x="4392044" y="83274"/>
            <a:ext cx="4525546" cy="292388"/>
          </a:xfrm>
          <a:prstGeom prst="rect">
            <a:avLst/>
          </a:prstGeom>
          <a:noFill/>
        </p:spPr>
        <p:txBody>
          <a:bodyPr wrap="square" rtlCol="0">
            <a:spAutoFit/>
          </a:bodyPr>
          <a:lstStyle/>
          <a:p>
            <a:pPr algn="r"/>
            <a:r>
              <a:rPr lang="en-US" sz="1300" b="0" dirty="0" smtClean="0">
                <a:solidFill>
                  <a:schemeClr val="bg1"/>
                </a:solidFill>
              </a:rPr>
              <a:t>Workplace Charging Challenge</a:t>
            </a:r>
            <a:endParaRPr lang="en-US" sz="1300" b="0" dirty="0">
              <a:solidFill>
                <a:schemeClr val="bg1"/>
              </a:solidFill>
            </a:endParaRPr>
          </a:p>
        </p:txBody>
      </p:sp>
      <p:sp>
        <p:nvSpPr>
          <p:cNvPr id="13" name="Rectangle 12"/>
          <p:cNvSpPr/>
          <p:nvPr userDrawn="1"/>
        </p:nvSpPr>
        <p:spPr>
          <a:xfrm>
            <a:off x="595786" y="6688978"/>
            <a:ext cx="4114800" cy="45720"/>
          </a:xfrm>
          <a:prstGeom prst="rect">
            <a:avLst/>
          </a:prstGeom>
          <a:solidFill>
            <a:srgbClr val="77BC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63630" y="6050379"/>
            <a:ext cx="781720" cy="687913"/>
          </a:xfrm>
          <a:prstGeom prst="rect">
            <a:avLst/>
          </a:prstGeom>
        </p:spPr>
      </p:pic>
      <p:sp>
        <p:nvSpPr>
          <p:cNvPr id="15" name="Slide Number Placeholder 5"/>
          <p:cNvSpPr txBox="1">
            <a:spLocks/>
          </p:cNvSpPr>
          <p:nvPr userDrawn="1"/>
        </p:nvSpPr>
        <p:spPr>
          <a:xfrm>
            <a:off x="142586" y="6509030"/>
            <a:ext cx="523630" cy="365125"/>
          </a:xfrm>
          <a:prstGeom prst="rect">
            <a:avLst/>
          </a:prstGeom>
        </p:spPr>
        <p:txBody>
          <a:bodyPr/>
          <a:lstStyle>
            <a:defPPr>
              <a:defRPr lang="en-US"/>
            </a:defPPr>
            <a:lvl1pPr marL="0" algn="l" defTabSz="457200" rtl="0" eaLnBrk="1" latinLnBrk="0" hangingPunct="1">
              <a:defRPr sz="1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50C01D3-D743-5A4D-AB84-9D7E980ACD87}" type="slidenum">
              <a:rPr lang="en-US" sz="1400" smtClean="0">
                <a:solidFill>
                  <a:srgbClr val="4D5659"/>
                </a:solidFill>
              </a:rPr>
              <a:pPr/>
              <a:t>‹#›</a:t>
            </a:fld>
            <a:endParaRPr lang="en-US" sz="1400" dirty="0">
              <a:solidFill>
                <a:srgbClr val="4D5659"/>
              </a:solidFill>
            </a:endParaRPr>
          </a:p>
        </p:txBody>
      </p:sp>
      <p:pic>
        <p:nvPicPr>
          <p:cNvPr id="16" name="Picture 15" descr="PPT header.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53144" cy="360024"/>
          </a:xfrm>
          <a:prstGeom prst="rect">
            <a:avLst/>
          </a:prstGeom>
        </p:spPr>
      </p:pic>
      <p:sp>
        <p:nvSpPr>
          <p:cNvPr id="3" name="TextBox 2"/>
          <p:cNvSpPr txBox="1"/>
          <p:nvPr userDrawn="1"/>
        </p:nvSpPr>
        <p:spPr>
          <a:xfrm>
            <a:off x="4734532" y="6574015"/>
            <a:ext cx="3449624" cy="230832"/>
          </a:xfrm>
          <a:prstGeom prst="rect">
            <a:avLst/>
          </a:prstGeom>
          <a:noFill/>
        </p:spPr>
        <p:txBody>
          <a:bodyPr wrap="square" rtlCol="0">
            <a:spAutoFit/>
          </a:bodyPr>
          <a:lstStyle/>
          <a:p>
            <a:r>
              <a:rPr lang="en-US" sz="900" b="0" kern="1200" dirty="0" smtClean="0">
                <a:solidFill>
                  <a:srgbClr val="77BC1F"/>
                </a:solidFill>
                <a:latin typeface="+mn-lt"/>
                <a:ea typeface="+mn-ea"/>
                <a:cs typeface="+mn-cs"/>
              </a:rPr>
              <a:t>Join the Workplace Charging Challenge at </a:t>
            </a:r>
            <a:r>
              <a:rPr lang="en-US" sz="900" b="0" i="1" kern="1200" dirty="0" smtClean="0">
                <a:solidFill>
                  <a:srgbClr val="77BC1F"/>
                </a:solidFill>
                <a:latin typeface="+mn-lt"/>
                <a:ea typeface="+mn-ea"/>
                <a:cs typeface="+mn-cs"/>
              </a:rPr>
              <a:t>electricvehicles.energy.gov</a:t>
            </a:r>
            <a:r>
              <a:rPr lang="en-US" sz="900" b="0" kern="1200" dirty="0" smtClean="0">
                <a:solidFill>
                  <a:srgbClr val="77BC1F"/>
                </a:solidFill>
                <a:latin typeface="+mn-lt"/>
                <a:ea typeface="+mn-ea"/>
                <a:cs typeface="+mn-cs"/>
              </a:rPr>
              <a:t> </a:t>
            </a:r>
            <a:endParaRPr lang="en-US" sz="900" b="0" dirty="0">
              <a:solidFill>
                <a:srgbClr val="77BC1F"/>
              </a:solidFill>
            </a:endParaRPr>
          </a:p>
        </p:txBody>
      </p:sp>
    </p:spTree>
    <p:extLst>
      <p:ext uri="{BB962C8B-B14F-4D97-AF65-F5344CB8AC3E}">
        <p14:creationId xmlns:p14="http://schemas.microsoft.com/office/powerpoint/2010/main" val="24643976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AB8F5FBB-42C5-40E6-AC88-CFCB3DF4084E}" type="datetimeFigureOut">
              <a:rPr lang="en-US"/>
              <a:pPr>
                <a:defRPr/>
              </a:pPr>
              <a:t>10/7/2015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FB108E3-FCD4-4149-938E-DEF37B1F7A94}" type="slidenum">
              <a:rPr lang="en-US"/>
              <a:pPr>
                <a:defRPr/>
              </a:pPr>
              <a:t>‹#›</a:t>
            </a:fld>
            <a:endParaRPr lang="en-US"/>
          </a:p>
        </p:txBody>
      </p:sp>
    </p:spTree>
    <p:extLst>
      <p:ext uri="{BB962C8B-B14F-4D97-AF65-F5344CB8AC3E}">
        <p14:creationId xmlns:p14="http://schemas.microsoft.com/office/powerpoint/2010/main" val="2952937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3873500" y="6610350"/>
            <a:ext cx="2133600" cy="247650"/>
          </a:xfrm>
          <a:prstGeom prst="rect">
            <a:avLst/>
          </a:prstGeom>
        </p:spPr>
        <p:txBody>
          <a:bodyPr/>
          <a:lstStyle>
            <a:lvl1pPr fontAlgn="auto">
              <a:spcBef>
                <a:spcPts val="0"/>
              </a:spcBef>
              <a:spcAft>
                <a:spcPts val="0"/>
              </a:spcAft>
              <a:defRPr>
                <a:latin typeface="+mn-lt"/>
              </a:defRPr>
            </a:lvl1pPr>
          </a:lstStyle>
          <a:p>
            <a:pPr defTabSz="457200">
              <a:defRPr/>
            </a:pPr>
            <a:fld id="{AD08F20A-8CB6-42A8-8845-55DB96AD354B}" type="slidenum">
              <a:rPr lang="en-US">
                <a:solidFill>
                  <a:srgbClr val="50565C"/>
                </a:solidFill>
              </a:rPr>
              <a:pPr defTabSz="457200">
                <a:defRPr/>
              </a:pPr>
              <a:t>‹#›</a:t>
            </a:fld>
            <a:endParaRPr lang="en-US" dirty="0">
              <a:solidFill>
                <a:srgbClr val="50565C"/>
              </a:solidFill>
            </a:endParaRPr>
          </a:p>
        </p:txBody>
      </p:sp>
    </p:spTree>
    <p:extLst>
      <p:ext uri="{BB962C8B-B14F-4D97-AF65-F5344CB8AC3E}">
        <p14:creationId xmlns:p14="http://schemas.microsoft.com/office/powerpoint/2010/main" val="4265872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object - No bar">
    <p:spTree>
      <p:nvGrpSpPr>
        <p:cNvPr id="1" name=""/>
        <p:cNvGrpSpPr/>
        <p:nvPr/>
      </p:nvGrpSpPr>
      <p:grpSpPr>
        <a:xfrm>
          <a:off x="0" y="0"/>
          <a:ext cx="0" cy="0"/>
          <a:chOff x="0" y="0"/>
          <a:chExt cx="0" cy="0"/>
        </a:xfrm>
      </p:grpSpPr>
      <p:sp>
        <p:nvSpPr>
          <p:cNvPr id="5" name="Rectangle 4"/>
          <p:cNvSpPr/>
          <p:nvPr userDrawn="1"/>
        </p:nvSpPr>
        <p:spPr bwMode="white">
          <a:xfrm>
            <a:off x="0" y="609600"/>
            <a:ext cx="91440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a typeface="ＭＳ Ｐゴシック" pitchFamily="-65" charset="-128"/>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4" name="Content Placeholder 3"/>
          <p:cNvSpPr>
            <a:spLocks noGrp="1"/>
          </p:cNvSpPr>
          <p:nvPr>
            <p:ph sz="half" idx="2"/>
          </p:nvPr>
        </p:nvSpPr>
        <p:spPr>
          <a:xfrm>
            <a:off x="457200" y="1524000"/>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1524000"/>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5907932A-EFD5-4A6B-A09D-8D977C5E4CB3}" type="slidenum">
              <a:rPr lang="en-US"/>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3725" y="3505200"/>
            <a:ext cx="8229600" cy="820160"/>
          </a:xfrm>
          <a:prstGeom prst="rect">
            <a:avLst/>
          </a:prstGeom>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593725" y="4002088"/>
            <a:ext cx="8229600" cy="919162"/>
          </a:xfrm>
          <a:prstGeom prst="rect">
            <a:avLst/>
          </a:prstGeom>
        </p:spPr>
        <p:txBody>
          <a:bodyPr vert="horz" lIns="0" tIns="0" rIns="0" bIns="0"/>
          <a:lstStyle/>
          <a:p>
            <a:pPr lvl="0"/>
            <a:r>
              <a:rPr lang="en-US" dirty="0" smtClean="0"/>
              <a:t>Byline/Subhead</a:t>
            </a:r>
            <a:endParaRPr lang="en-US" dirty="0"/>
          </a:p>
        </p:txBody>
      </p:sp>
      <p:sp>
        <p:nvSpPr>
          <p:cNvPr id="9" name="Text Placeholder 8"/>
          <p:cNvSpPr>
            <a:spLocks noGrp="1"/>
          </p:cNvSpPr>
          <p:nvPr>
            <p:ph type="body" sz="quarter" idx="11" hasCustomPrompt="1"/>
          </p:nvPr>
        </p:nvSpPr>
        <p:spPr>
          <a:xfrm>
            <a:off x="593725" y="4921250"/>
            <a:ext cx="8229600" cy="995362"/>
          </a:xfrm>
          <a:prstGeom prst="rect">
            <a:avLst/>
          </a:prstGeom>
        </p:spPr>
        <p:txBody>
          <a:bodyPr vert="horz" lIns="0" tIns="0" rIns="0" bIns="0"/>
          <a:lstStyle>
            <a:lvl1pPr>
              <a:defRPr b="0"/>
            </a:lvl1pPr>
          </a:lstStyle>
          <a:p>
            <a:pPr lvl="0"/>
            <a:r>
              <a:rPr lang="en-US" dirty="0" smtClean="0"/>
              <a:t>Date</a:t>
            </a:r>
            <a:endParaRPr lang="en-US" dirty="0"/>
          </a:p>
        </p:txBody>
      </p:sp>
    </p:spTree>
    <p:extLst>
      <p:ext uri="{BB962C8B-B14F-4D97-AF65-F5344CB8AC3E}">
        <p14:creationId xmlns:p14="http://schemas.microsoft.com/office/powerpoint/2010/main" val="12554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Content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nvPr>
        </p:nvSpPr>
        <p:spPr>
          <a:xfrm>
            <a:off x="457200" y="15240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defRPr/>
            </a:lvl1pPr>
          </a:lstStyle>
          <a:p>
            <a:fld id="{EB5F4696-79D5-4824-9AA6-1AB99C5253BE}" type="slidenum">
              <a:rPr lang="en-US"/>
              <a:pPr/>
              <a:t>‹#›</a:t>
            </a:fld>
            <a:endParaRPr lang="en-US" dirty="0"/>
          </a:p>
        </p:txBody>
      </p:sp>
    </p:spTree>
    <p:extLst>
      <p:ext uri="{BB962C8B-B14F-4D97-AF65-F5344CB8AC3E}">
        <p14:creationId xmlns:p14="http://schemas.microsoft.com/office/powerpoint/2010/main" val="28379928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2 column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24000"/>
            <a:ext cx="4040188"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63762"/>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24000"/>
            <a:ext cx="4041775" cy="639762"/>
          </a:xfrm>
        </p:spPr>
        <p:txBody>
          <a:bodyP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63762"/>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8"/>
          <p:cNvSpPr>
            <a:spLocks noGrp="1"/>
          </p:cNvSpPr>
          <p:nvPr>
            <p:ph type="sldNum" sz="quarter" idx="10"/>
          </p:nvPr>
        </p:nvSpPr>
        <p:spPr>
          <a:xfrm>
            <a:off x="4343400" y="6684963"/>
            <a:ext cx="457200" cy="152400"/>
          </a:xfrm>
          <a:prstGeom prst="rect">
            <a:avLst/>
          </a:prstGeom>
        </p:spPr>
        <p:txBody>
          <a:bodyPr vert="horz" wrap="square" lIns="91440" tIns="45720" rIns="91440" bIns="45720" numCol="1" anchor="t" anchorCtr="0" compatLnSpc="1">
            <a:prstTxWarp prst="textNoShape">
              <a:avLst/>
            </a:prstTxWarp>
          </a:bodyPr>
          <a:lstStyle>
            <a:lvl1pPr algn="ctr">
              <a:defRPr/>
            </a:lvl1pPr>
          </a:lstStyle>
          <a:p>
            <a:fld id="{6F82EF2A-A6B5-4E2E-94C8-9E03C122A8F3}" type="slidenum">
              <a:rPr lang="en-US"/>
              <a:pPr/>
              <a:t>‹#›</a:t>
            </a:fld>
            <a:endParaRPr lang="en-US" dirty="0"/>
          </a:p>
        </p:txBody>
      </p:sp>
    </p:spTree>
    <p:extLst>
      <p:ext uri="{BB962C8B-B14F-4D97-AF65-F5344CB8AC3E}">
        <p14:creationId xmlns:p14="http://schemas.microsoft.com/office/powerpoint/2010/main" val="29757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7269121-56E1-4D57-877C-C2116FF1E636}" type="slidenum">
              <a:rPr lang="en-US" smtClean="0"/>
              <a:t>‹#›</a:t>
            </a:fld>
            <a:endParaRPr lang="en-US"/>
          </a:p>
        </p:txBody>
      </p:sp>
    </p:spTree>
    <p:extLst>
      <p:ext uri="{BB962C8B-B14F-4D97-AF65-F5344CB8AC3E}">
        <p14:creationId xmlns:p14="http://schemas.microsoft.com/office/powerpoint/2010/main" val="31091453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 name="Text Placeholder 9"/>
          <p:cNvSpPr txBox="1">
            <a:spLocks/>
          </p:cNvSpPr>
          <p:nvPr/>
        </p:nvSpPr>
        <p:spPr>
          <a:xfrm>
            <a:off x="304800" y="6616700"/>
            <a:ext cx="7112000" cy="241300"/>
          </a:xfrm>
          <a:prstGeom prst="rect">
            <a:avLst/>
          </a:prstGeom>
        </p:spPr>
        <p:txBody>
          <a:bodyPr>
            <a:normAutofit lnSpcReduction="10000"/>
          </a:bodyPr>
          <a:lstStyle>
            <a:lvl1pPr>
              <a:buNone/>
              <a:defRPr sz="1000" baseline="0">
                <a:solidFill>
                  <a:schemeClr val="bg1"/>
                </a:solidFill>
                <a:latin typeface="Arial" pitchFamily="34" charset="0"/>
                <a:cs typeface="Arial" pitchFamily="34" charset="0"/>
              </a:defRPr>
            </a:lvl1pPr>
          </a:lstStyle>
          <a:p>
            <a:pPr marL="342900" indent="-342900" defTabSz="457200" fontAlgn="auto">
              <a:spcBef>
                <a:spcPct val="20000"/>
              </a:spcBef>
              <a:spcAft>
                <a:spcPts val="0"/>
              </a:spcAft>
              <a:buFont typeface="Arial"/>
              <a:buNone/>
              <a:defRPr/>
            </a:pPr>
            <a:fld id="{75D11BDA-8ABD-4599-B152-A3874967D193}" type="slidenum">
              <a:rPr lang="en-US" smtClean="0">
                <a:solidFill>
                  <a:prstClr val="white"/>
                </a:solidFill>
                <a:ea typeface="+mn-ea"/>
              </a:rPr>
              <a:pPr marL="342900" indent="-342900" defTabSz="457200" fontAlgn="auto">
                <a:spcBef>
                  <a:spcPct val="20000"/>
                </a:spcBef>
                <a:spcAft>
                  <a:spcPts val="0"/>
                </a:spcAft>
                <a:buFont typeface="Arial"/>
                <a:buNone/>
                <a:defRPr/>
              </a:pPr>
              <a:t>‹#›</a:t>
            </a:fld>
            <a:endParaRPr lang="en-US" dirty="0">
              <a:solidFill>
                <a:prstClr val="white"/>
              </a:solidFill>
              <a:ea typeface="+mn-ea"/>
            </a:endParaRPr>
          </a:p>
        </p:txBody>
      </p:sp>
      <p:grpSp>
        <p:nvGrpSpPr>
          <p:cNvPr id="2" name="Group 20"/>
          <p:cNvGrpSpPr>
            <a:grpSpLocks/>
          </p:cNvGrpSpPr>
          <p:nvPr/>
        </p:nvGrpSpPr>
        <p:grpSpPr bwMode="auto">
          <a:xfrm flipH="1" flipV="1">
            <a:off x="0" y="920750"/>
            <a:ext cx="9144000" cy="55563"/>
            <a:chOff x="0" y="832104"/>
            <a:chExt cx="9144000" cy="54864"/>
          </a:xfrm>
        </p:grpSpPr>
        <p:sp>
          <p:nvSpPr>
            <p:cNvPr id="23"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4" name="Rectangle 23"/>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25" name="Rectangle 24"/>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37" r:id="rId7"/>
    <p:sldLayoutId id="2147483938" r:id="rId8"/>
    <p:sldLayoutId id="2147483939" r:id="rId9"/>
    <p:sldLayoutId id="2147483940" r:id="rId10"/>
    <p:sldLayoutId id="2147483941" r:id="rId11"/>
    <p:sldLayoutId id="2147483942" r:id="rId12"/>
    <p:sldLayoutId id="2147483919" r:id="rId13"/>
    <p:sldLayoutId id="2147483927" r:id="rId14"/>
  </p:sldLayoutIdLst>
  <p:txStyles>
    <p:titleStyle>
      <a:lvl1pPr algn="l" defTabSz="457200" rtl="0" eaLnBrk="0" fontAlgn="base" hangingPunct="0">
        <a:lnSpc>
          <a:spcPts val="2800"/>
        </a:lnSpc>
        <a:spcBef>
          <a:spcPct val="0"/>
        </a:spcBef>
        <a:spcAft>
          <a:spcPct val="0"/>
        </a:spcAft>
        <a:defRPr sz="2600" kern="1200">
          <a:solidFill>
            <a:srgbClr val="F2F2F2"/>
          </a:solidFill>
          <a:latin typeface="+mj-lt"/>
          <a:ea typeface="+mj-ea"/>
          <a:cs typeface="+mj-cs"/>
        </a:defRPr>
      </a:lvl1pPr>
      <a:lvl2pPr algn="l" defTabSz="457200" rtl="0" eaLnBrk="0" fontAlgn="base" hangingPunct="0">
        <a:lnSpc>
          <a:spcPts val="2800"/>
        </a:lnSpc>
        <a:spcBef>
          <a:spcPct val="0"/>
        </a:spcBef>
        <a:spcAft>
          <a:spcPct val="0"/>
        </a:spcAft>
        <a:defRPr sz="2600">
          <a:solidFill>
            <a:srgbClr val="F2F2F2"/>
          </a:solidFill>
          <a:latin typeface="Arial" charset="0"/>
        </a:defRPr>
      </a:lvl2pPr>
      <a:lvl3pPr algn="l" defTabSz="457200" rtl="0" eaLnBrk="0" fontAlgn="base" hangingPunct="0">
        <a:lnSpc>
          <a:spcPts val="2800"/>
        </a:lnSpc>
        <a:spcBef>
          <a:spcPct val="0"/>
        </a:spcBef>
        <a:spcAft>
          <a:spcPct val="0"/>
        </a:spcAft>
        <a:defRPr sz="2600">
          <a:solidFill>
            <a:srgbClr val="F2F2F2"/>
          </a:solidFill>
          <a:latin typeface="Arial" charset="0"/>
        </a:defRPr>
      </a:lvl3pPr>
      <a:lvl4pPr algn="l" defTabSz="457200" rtl="0" eaLnBrk="0" fontAlgn="base" hangingPunct="0">
        <a:lnSpc>
          <a:spcPts val="2800"/>
        </a:lnSpc>
        <a:spcBef>
          <a:spcPct val="0"/>
        </a:spcBef>
        <a:spcAft>
          <a:spcPct val="0"/>
        </a:spcAft>
        <a:defRPr sz="2600">
          <a:solidFill>
            <a:srgbClr val="F2F2F2"/>
          </a:solidFill>
          <a:latin typeface="Arial" charset="0"/>
        </a:defRPr>
      </a:lvl4pPr>
      <a:lvl5pPr algn="l" defTabSz="457200" rtl="0" eaLnBrk="0" fontAlgn="base" hangingPunct="0">
        <a:lnSpc>
          <a:spcPts val="2800"/>
        </a:lnSpc>
        <a:spcBef>
          <a:spcPct val="0"/>
        </a:spcBef>
        <a:spcAft>
          <a:spcPct val="0"/>
        </a:spcAft>
        <a:defRPr sz="2600">
          <a:solidFill>
            <a:srgbClr val="F2F2F2"/>
          </a:solidFill>
          <a:latin typeface="Arial" charset="0"/>
        </a:defRPr>
      </a:lvl5pPr>
      <a:lvl6pPr marL="457200" algn="l" defTabSz="457200" rtl="0" fontAlgn="base">
        <a:lnSpc>
          <a:spcPts val="2800"/>
        </a:lnSpc>
        <a:spcBef>
          <a:spcPct val="0"/>
        </a:spcBef>
        <a:spcAft>
          <a:spcPct val="0"/>
        </a:spcAft>
        <a:defRPr sz="2600">
          <a:solidFill>
            <a:srgbClr val="F2F2F2"/>
          </a:solidFill>
          <a:latin typeface="Arial" charset="0"/>
        </a:defRPr>
      </a:lvl6pPr>
      <a:lvl7pPr marL="914400" algn="l" defTabSz="457200" rtl="0" fontAlgn="base">
        <a:lnSpc>
          <a:spcPts val="2800"/>
        </a:lnSpc>
        <a:spcBef>
          <a:spcPct val="0"/>
        </a:spcBef>
        <a:spcAft>
          <a:spcPct val="0"/>
        </a:spcAft>
        <a:defRPr sz="2600">
          <a:solidFill>
            <a:srgbClr val="F2F2F2"/>
          </a:solidFill>
          <a:latin typeface="Arial" charset="0"/>
        </a:defRPr>
      </a:lvl7pPr>
      <a:lvl8pPr marL="1371600" algn="l" defTabSz="457200" rtl="0" fontAlgn="base">
        <a:lnSpc>
          <a:spcPts val="2800"/>
        </a:lnSpc>
        <a:spcBef>
          <a:spcPct val="0"/>
        </a:spcBef>
        <a:spcAft>
          <a:spcPct val="0"/>
        </a:spcAft>
        <a:defRPr sz="2600">
          <a:solidFill>
            <a:srgbClr val="F2F2F2"/>
          </a:solidFill>
          <a:latin typeface="Arial" charset="0"/>
        </a:defRPr>
      </a:lvl8pPr>
      <a:lvl9pPr marL="1828800" algn="l" defTabSz="457200" rtl="0" fontAlgn="base">
        <a:lnSpc>
          <a:spcPts val="2800"/>
        </a:lnSpc>
        <a:spcBef>
          <a:spcPct val="0"/>
        </a:spcBef>
        <a:spcAft>
          <a:spcPct val="0"/>
        </a:spcAft>
        <a:defRPr sz="2600">
          <a:solidFill>
            <a:srgbClr val="F2F2F2"/>
          </a:solidFill>
          <a:latin typeface="Arial" charset="0"/>
        </a:defRPr>
      </a:lvl9pPr>
    </p:titleStyle>
    <p:body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jpe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5.jpeg"/><Relationship Id="rId7" Type="http://schemas.openxmlformats.org/officeDocument/2006/relationships/diagramColors" Target="../diagrams/colors6.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jpe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hyperlink" Target="http://www.electricvehicles.energy.gov/"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hyperlink" Target="http://www.cleancities.energy.go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0"/>
          <p:cNvSpPr>
            <a:spLocks noGrp="1"/>
          </p:cNvSpPr>
          <p:nvPr>
            <p:ph type="ctrTitle"/>
          </p:nvPr>
        </p:nvSpPr>
        <p:spPr>
          <a:xfrm>
            <a:off x="203200" y="147638"/>
            <a:ext cx="7264400" cy="603250"/>
          </a:xfrm>
        </p:spPr>
        <p:txBody>
          <a:bodyPr>
            <a:noAutofit/>
          </a:bodyPr>
          <a:lstStyle/>
          <a:p>
            <a:pPr eaLnBrk="1" hangingPunct="1">
              <a:defRPr/>
            </a:pPr>
            <a:r>
              <a:rPr lang="en-US" cap="all" dirty="0" smtClean="0">
                <a:latin typeface="+mj-lt"/>
                <a:ea typeface="ＭＳ Ｐゴシック" pitchFamily="-65" charset="-128"/>
              </a:rPr>
              <a:t>Coalition Name</a:t>
            </a:r>
          </a:p>
        </p:txBody>
      </p:sp>
      <p:sp>
        <p:nvSpPr>
          <p:cNvPr id="3075" name="Subtitle 11"/>
          <p:cNvSpPr>
            <a:spLocks noGrp="1"/>
          </p:cNvSpPr>
          <p:nvPr>
            <p:ph type="subTitle" idx="1"/>
          </p:nvPr>
        </p:nvSpPr>
        <p:spPr/>
        <p:txBody>
          <a:bodyPr/>
          <a:lstStyle/>
          <a:p>
            <a:pPr eaLnBrk="1" hangingPunct="1"/>
            <a:r>
              <a:rPr lang="en-US" dirty="0" smtClean="0">
                <a:latin typeface="Arial Narrow" pitchFamily="-65" charset="0"/>
                <a:ea typeface="Arial Narrow" pitchFamily="-65" charset="0"/>
                <a:cs typeface="Arial Narrow" pitchFamily="-65" charset="0"/>
              </a:rPr>
              <a:t>Workplace Charging Challenge</a:t>
            </a:r>
          </a:p>
        </p:txBody>
      </p:sp>
      <p:sp>
        <p:nvSpPr>
          <p:cNvPr id="13" name="Text Placeholder 12"/>
          <p:cNvSpPr>
            <a:spLocks noGrp="1"/>
          </p:cNvSpPr>
          <p:nvPr>
            <p:ph type="body" sz="quarter" idx="10"/>
          </p:nvPr>
        </p:nvSpPr>
        <p:spPr/>
        <p:txBody>
          <a:bodyPr rtlCol="0">
            <a:normAutofit lnSpcReduction="10000"/>
          </a:bodyPr>
          <a:lstStyle/>
          <a:p>
            <a:pPr>
              <a:defRPr/>
            </a:pPr>
            <a:r>
              <a:rPr lang="en-US" dirty="0" smtClean="0"/>
              <a:t>Presenter</a:t>
            </a:r>
          </a:p>
          <a:p>
            <a:pPr>
              <a:defRPr/>
            </a:pPr>
            <a:endParaRPr dirty="0"/>
          </a:p>
        </p:txBody>
      </p:sp>
      <p:sp>
        <p:nvSpPr>
          <p:cNvPr id="3077" name="Text Placeholder 13"/>
          <p:cNvSpPr>
            <a:spLocks noGrp="1"/>
          </p:cNvSpPr>
          <p:nvPr>
            <p:ph type="body" sz="quarter" idx="12"/>
          </p:nvPr>
        </p:nvSpPr>
        <p:spPr/>
        <p:txBody>
          <a:bodyPr/>
          <a:lstStyle/>
          <a:p>
            <a:pPr fontAlgn="base">
              <a:spcAft>
                <a:spcPct val="0"/>
              </a:spcAft>
            </a:pPr>
            <a:r>
              <a:rPr lang="en-US" dirty="0" smtClean="0">
                <a:latin typeface="Arial Narrow" pitchFamily="-65" charset="0"/>
                <a:ea typeface="Arial Narrow" pitchFamily="-65" charset="0"/>
                <a:cs typeface="Arial Narrow" pitchFamily="-65" charset="0"/>
              </a:rPr>
              <a:t>Title</a:t>
            </a:r>
          </a:p>
          <a:p>
            <a:pPr fontAlgn="base">
              <a:spcAft>
                <a:spcPct val="0"/>
              </a:spcAft>
            </a:pPr>
            <a:r>
              <a:rPr lang="en-US" dirty="0" smtClean="0">
                <a:latin typeface="Arial Narrow" pitchFamily="-65" charset="0"/>
                <a:ea typeface="Arial Narrow" pitchFamily="-65" charset="0"/>
                <a:cs typeface="Arial Narrow" pitchFamily="-65" charset="0"/>
              </a:rPr>
              <a:t>E-mail</a:t>
            </a:r>
          </a:p>
          <a:p>
            <a:pPr fontAlgn="base">
              <a:spcAft>
                <a:spcPct val="0"/>
              </a:spcAft>
            </a:pPr>
            <a:endParaRPr dirty="0" smtClean="0">
              <a:latin typeface="Arial Narrow" pitchFamily="-65" charset="0"/>
              <a:ea typeface="Arial Narrow" pitchFamily="-65" charset="0"/>
              <a:cs typeface="Arial Narrow" pitchFamily="-65" charset="0"/>
            </a:endParaRPr>
          </a:p>
        </p:txBody>
      </p:sp>
      <p:sp>
        <p:nvSpPr>
          <p:cNvPr id="7" name="Text Placeholder 7"/>
          <p:cNvSpPr txBox="1">
            <a:spLocks/>
          </p:cNvSpPr>
          <p:nvPr/>
        </p:nvSpPr>
        <p:spPr bwMode="auto">
          <a:xfrm>
            <a:off x="203200" y="6096001"/>
            <a:ext cx="43688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l" defTabSz="457200" rtl="0" eaLnBrk="1" fontAlgn="base" latinLnBrk="0" hangingPunct="1">
              <a:lnSpc>
                <a:spcPct val="100000"/>
              </a:lnSpc>
              <a:spcBef>
                <a:spcPct val="20000"/>
              </a:spcBef>
              <a:spcAft>
                <a:spcPct val="0"/>
              </a:spcAft>
              <a:buClrTx/>
              <a:buSzTx/>
              <a:buFont typeface="Arial" charset="0"/>
              <a:buNone/>
              <a:tabLst/>
              <a:defRPr/>
            </a:pPr>
            <a:r>
              <a:rPr lang="en-US" sz="1200" dirty="0" smtClean="0">
                <a:solidFill>
                  <a:schemeClr val="bg1"/>
                </a:solidFill>
                <a:latin typeface="Arial Narrow" pitchFamily="-65" charset="0"/>
                <a:ea typeface="+mn-ea"/>
              </a:rPr>
              <a:t>Date</a:t>
            </a:r>
            <a:endParaRPr kumimoji="0" lang="en-US" sz="1200" b="0" i="0" u="none" strike="noStrike" kern="1200" cap="none" spc="0" normalizeH="0" baseline="0" noProof="0" dirty="0" smtClean="0">
              <a:ln>
                <a:noFill/>
              </a:ln>
              <a:solidFill>
                <a:schemeClr val="bg1"/>
              </a:solidFill>
              <a:effectLst/>
              <a:uLnTx/>
              <a:uFillTx/>
              <a:latin typeface="Arial Narrow" pitchFamily="-65" charset="0"/>
              <a:ea typeface="+mn-ea"/>
              <a:cs typeface="+mn-cs"/>
            </a:endParaRPr>
          </a:p>
        </p:txBody>
      </p:sp>
      <p:pic>
        <p:nvPicPr>
          <p:cNvPr id="1026" name="Picture 2" descr="http://www1.eere.energy.gov/cleancities/toolbox/images/cclogo_20th_notag_ppt.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98511" l="2000" r="100000"/>
                    </a14:imgEffect>
                  </a14:imgLayer>
                </a14:imgProps>
              </a:ext>
              <a:ext uri="{28A0092B-C50C-407E-A947-70E740481C1C}">
                <a14:useLocalDpi xmlns:a14="http://schemas.microsoft.com/office/drawing/2010/main" val="0"/>
              </a:ext>
            </a:extLst>
          </a:blip>
          <a:srcRect t="1" b="45389"/>
          <a:stretch/>
        </p:blipFill>
        <p:spPr bwMode="auto">
          <a:xfrm>
            <a:off x="6233169" y="-152399"/>
            <a:ext cx="2910831" cy="1066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Technology\EE-2G Vehicle Technologies\080825_OStructure2\EV Everywhere\Workplace Charging Challenge\Public Affairs\Logos + Branding\Logos- new\WorkplaceChargingHorz_l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3532"/>
            <a:ext cx="3827480" cy="240546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177800" y="4343400"/>
            <a:ext cx="8733537" cy="1905000"/>
          </a:xfrm>
          <a:prstGeom prst="roundRect">
            <a:avLst/>
          </a:prstGeom>
          <a:solidFill>
            <a:srgbClr val="003A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smtClean="0"/>
              <a:t>230+    </a:t>
            </a:r>
            <a:r>
              <a:rPr lang="en-US" sz="2000" dirty="0" smtClean="0"/>
              <a:t>Partner employers committing to provide EVSE for employees</a:t>
            </a:r>
          </a:p>
          <a:p>
            <a:r>
              <a:rPr lang="en-US" sz="3000" dirty="0" smtClean="0"/>
              <a:t>5,000+ </a:t>
            </a:r>
            <a:r>
              <a:rPr lang="en-US" sz="2000" dirty="0" smtClean="0"/>
              <a:t>EVSE installed or planned for installation </a:t>
            </a:r>
          </a:p>
          <a:p>
            <a:r>
              <a:rPr lang="en-US" sz="3000" dirty="0" smtClean="0"/>
              <a:t>600+    </a:t>
            </a:r>
            <a:r>
              <a:rPr lang="en-US" sz="2000" dirty="0" smtClean="0"/>
              <a:t>Worksites</a:t>
            </a:r>
            <a:endParaRPr lang="en-US" sz="2000" dirty="0"/>
          </a:p>
        </p:txBody>
      </p:sp>
      <p:sp>
        <p:nvSpPr>
          <p:cNvPr id="6" name="Title 5"/>
          <p:cNvSpPr>
            <a:spLocks noGrp="1"/>
          </p:cNvSpPr>
          <p:nvPr>
            <p:ph type="title"/>
          </p:nvPr>
        </p:nvSpPr>
        <p:spPr>
          <a:xfrm>
            <a:off x="177800" y="0"/>
            <a:ext cx="6604000" cy="901700"/>
          </a:xfrm>
        </p:spPr>
        <p:txBody>
          <a:bodyPr/>
          <a:lstStyle/>
          <a:p>
            <a:r>
              <a:rPr lang="en-US" sz="2800" dirty="0"/>
              <a:t>Goal: Increase the number of employers </a:t>
            </a:r>
            <a:r>
              <a:rPr lang="en-US" sz="2800" dirty="0" smtClean="0"/>
              <a:t>offering charging </a:t>
            </a:r>
            <a:r>
              <a:rPr lang="en-US" sz="2800" dirty="0"/>
              <a:t>by tenfold by </a:t>
            </a:r>
            <a:r>
              <a:rPr lang="en-US" sz="2800" dirty="0" smtClean="0"/>
              <a:t>2018</a:t>
            </a:r>
            <a:endParaRPr lang="en-US" sz="2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350" y="1523532"/>
            <a:ext cx="4332987" cy="2405466"/>
          </a:xfrm>
          <a:prstGeom prst="rect">
            <a:avLst/>
          </a:prstGeom>
        </p:spPr>
      </p:pic>
    </p:spTree>
    <p:extLst>
      <p:ext uri="{BB962C8B-B14F-4D97-AF65-F5344CB8AC3E}">
        <p14:creationId xmlns:p14="http://schemas.microsoft.com/office/powerpoint/2010/main" val="19251795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1" y="1295400"/>
            <a:ext cx="4038599" cy="4876800"/>
          </a:xfrm>
          <a:prstGeom prst="rect">
            <a:avLst/>
          </a:prstGeom>
          <a:solidFill>
            <a:srgbClr val="FEC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99263" y="4648200"/>
            <a:ext cx="3779554" cy="1243481"/>
            <a:chOff x="1489" y="2351208"/>
            <a:chExt cx="2274527" cy="1690807"/>
          </a:xfrm>
          <a:solidFill>
            <a:srgbClr val="005B82"/>
          </a:solidFill>
        </p:grpSpPr>
        <p:sp>
          <p:nvSpPr>
            <p:cNvPr id="14" name="Rounded Rectangle 13"/>
            <p:cNvSpPr/>
            <p:nvPr/>
          </p:nvSpPr>
          <p:spPr>
            <a:xfrm>
              <a:off x="1489" y="2351208"/>
              <a:ext cx="2274527" cy="169080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ounded Rectangle 4"/>
            <p:cNvSpPr/>
            <p:nvPr/>
          </p:nvSpPr>
          <p:spPr>
            <a:xfrm>
              <a:off x="58917" y="2520289"/>
              <a:ext cx="2159671" cy="14495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4000" b="1" kern="1200" dirty="0" smtClean="0"/>
                <a:t>Partner</a:t>
              </a:r>
            </a:p>
          </p:txBody>
        </p:sp>
      </p:grpSp>
      <p:grpSp>
        <p:nvGrpSpPr>
          <p:cNvPr id="7" name="Group 6"/>
          <p:cNvGrpSpPr/>
          <p:nvPr/>
        </p:nvGrpSpPr>
        <p:grpSpPr>
          <a:xfrm>
            <a:off x="320217" y="1594141"/>
            <a:ext cx="3758600" cy="1243481"/>
            <a:chOff x="6591536" y="2421773"/>
            <a:chExt cx="2274527" cy="1819621"/>
          </a:xfrm>
          <a:solidFill>
            <a:srgbClr val="7AB800"/>
          </a:solidFill>
        </p:grpSpPr>
        <p:sp>
          <p:nvSpPr>
            <p:cNvPr id="8" name="Rounded Rectangle 7"/>
            <p:cNvSpPr/>
            <p:nvPr/>
          </p:nvSpPr>
          <p:spPr>
            <a:xfrm>
              <a:off x="6591536" y="2421773"/>
              <a:ext cx="2274527" cy="1819621"/>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ounded Rectangle 10"/>
            <p:cNvSpPr/>
            <p:nvPr/>
          </p:nvSpPr>
          <p:spPr>
            <a:xfrm>
              <a:off x="6644831" y="2475068"/>
              <a:ext cx="2163483" cy="17130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4000" b="1" kern="1200" dirty="0" smtClean="0"/>
                <a:t>DOE</a:t>
              </a:r>
              <a:endParaRPr lang="en-US" sz="4000" dirty="0"/>
            </a:p>
          </p:txBody>
        </p:sp>
      </p:grpSp>
      <p:grpSp>
        <p:nvGrpSpPr>
          <p:cNvPr id="22" name="Group 21"/>
          <p:cNvGrpSpPr/>
          <p:nvPr/>
        </p:nvGrpSpPr>
        <p:grpSpPr>
          <a:xfrm>
            <a:off x="5306785" y="1981201"/>
            <a:ext cx="3684815" cy="3657599"/>
            <a:chOff x="3236657" y="3017364"/>
            <a:chExt cx="2039338" cy="2089440"/>
          </a:xfrm>
          <a:solidFill>
            <a:schemeClr val="tx1"/>
          </a:solidFill>
        </p:grpSpPr>
        <p:sp>
          <p:nvSpPr>
            <p:cNvPr id="23" name="Oval 22"/>
            <p:cNvSpPr/>
            <p:nvPr/>
          </p:nvSpPr>
          <p:spPr>
            <a:xfrm>
              <a:off x="3236657" y="3017364"/>
              <a:ext cx="2039338" cy="2089440"/>
            </a:xfrm>
            <a:prstGeom prst="ellipse">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Oval 4"/>
            <p:cNvSpPr/>
            <p:nvPr/>
          </p:nvSpPr>
          <p:spPr>
            <a:xfrm>
              <a:off x="3548444" y="3506603"/>
              <a:ext cx="1498950" cy="10668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4000" b="1" kern="1200" dirty="0" smtClean="0"/>
                <a:t>Workplace Charging Challenge</a:t>
              </a:r>
              <a:endParaRPr lang="en-US" sz="4000" b="1" kern="1200" dirty="0"/>
            </a:p>
          </p:txBody>
        </p:sp>
      </p:grpSp>
      <p:sp>
        <p:nvSpPr>
          <p:cNvPr id="27" name="Title 2"/>
          <p:cNvSpPr>
            <a:spLocks noGrp="1"/>
          </p:cNvSpPr>
          <p:nvPr>
            <p:ph type="title"/>
          </p:nvPr>
        </p:nvSpPr>
        <p:spPr>
          <a:xfrm>
            <a:off x="152400" y="0"/>
            <a:ext cx="6857999" cy="901700"/>
          </a:xfrm>
        </p:spPr>
        <p:txBody>
          <a:bodyPr/>
          <a:lstStyle/>
          <a:p>
            <a:pPr algn="l"/>
            <a:r>
              <a:rPr lang="en-US" dirty="0" smtClean="0"/>
              <a:t>Commitment-based Voluntary Partnership</a:t>
            </a:r>
            <a:endParaRPr lang="en-US" dirty="0"/>
          </a:p>
        </p:txBody>
      </p:sp>
      <p:grpSp>
        <p:nvGrpSpPr>
          <p:cNvPr id="16" name="Group 15"/>
          <p:cNvGrpSpPr/>
          <p:nvPr/>
        </p:nvGrpSpPr>
        <p:grpSpPr>
          <a:xfrm>
            <a:off x="299263" y="3048000"/>
            <a:ext cx="3744874" cy="1381013"/>
            <a:chOff x="1489" y="2351208"/>
            <a:chExt cx="2274527" cy="1690807"/>
          </a:xfrm>
          <a:solidFill>
            <a:schemeClr val="accent3"/>
          </a:solidFill>
        </p:grpSpPr>
        <p:sp>
          <p:nvSpPr>
            <p:cNvPr id="17" name="Rounded Rectangle 16"/>
            <p:cNvSpPr/>
            <p:nvPr/>
          </p:nvSpPr>
          <p:spPr>
            <a:xfrm>
              <a:off x="1489" y="2351208"/>
              <a:ext cx="2274527" cy="1690807"/>
            </a:xfrm>
            <a:prstGeom prst="roundRect">
              <a:avLst>
                <a:gd name="adj" fmla="val 10000"/>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ounded Rectangle 4"/>
            <p:cNvSpPr/>
            <p:nvPr/>
          </p:nvSpPr>
          <p:spPr>
            <a:xfrm>
              <a:off x="58917" y="2377358"/>
              <a:ext cx="2159671" cy="163337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4000" b="1" kern="1200" dirty="0" smtClean="0"/>
                <a:t>Ambassador</a:t>
              </a:r>
              <a:endParaRPr lang="en-US" sz="4000" dirty="0"/>
            </a:p>
          </p:txBody>
        </p:sp>
      </p:grpSp>
      <p:sp>
        <p:nvSpPr>
          <p:cNvPr id="25" name="Left Arrow 24"/>
          <p:cNvSpPr/>
          <p:nvPr/>
        </p:nvSpPr>
        <p:spPr>
          <a:xfrm rot="10800000">
            <a:off x="4191000" y="3432440"/>
            <a:ext cx="1679143" cy="682358"/>
          </a:xfrm>
          <a:prstGeom prst="leftArrow">
            <a:avLst>
              <a:gd name="adj1" fmla="val 60000"/>
              <a:gd name="adj2" fmla="val 50000"/>
            </a:avLst>
          </a:prstGeom>
          <a:solidFill>
            <a:srgbClr val="FECB00"/>
          </a:solidFill>
          <a:ln>
            <a:noFill/>
          </a:ln>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494865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030287"/>
            <a:ext cx="8858250" cy="552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itle 2"/>
          <p:cNvSpPr txBox="1">
            <a:spLocks/>
          </p:cNvSpPr>
          <p:nvPr/>
        </p:nvSpPr>
        <p:spPr bwMode="auto">
          <a:xfrm>
            <a:off x="0" y="0"/>
            <a:ext cx="8915401"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a:lstStyle>
          <a:p>
            <a:r>
              <a:rPr lang="en-US" sz="3200" dirty="0" smtClean="0"/>
              <a:t>Snapshot of the 230+ Partners</a:t>
            </a:r>
            <a:endParaRPr lang="en-US" sz="3200" dirty="0"/>
          </a:p>
        </p:txBody>
      </p:sp>
    </p:spTree>
    <p:extLst>
      <p:ext uri="{BB962C8B-B14F-4D97-AF65-F5344CB8AC3E}">
        <p14:creationId xmlns:p14="http://schemas.microsoft.com/office/powerpoint/2010/main" val="21460766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Sarah.Olexsak\Downloads\2646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5" t="1786" r="3956" b="1059"/>
          <a:stretch/>
        </p:blipFill>
        <p:spPr bwMode="auto">
          <a:xfrm>
            <a:off x="457199" y="1249680"/>
            <a:ext cx="6241519" cy="4507018"/>
          </a:xfrm>
          <a:prstGeom prst="rect">
            <a:avLst/>
          </a:prstGeom>
          <a:noFill/>
          <a:extLst>
            <a:ext uri="{909E8E84-426E-40DD-AFC4-6F175D3DCCD1}">
              <a14:hiddenFill xmlns:a14="http://schemas.microsoft.com/office/drawing/2010/main">
                <a:solidFill>
                  <a:srgbClr val="FFFFFF"/>
                </a:solidFill>
              </a14:hiddenFill>
            </a:ext>
          </a:extLst>
        </p:spPr>
      </p:pic>
      <p:sp>
        <p:nvSpPr>
          <p:cNvPr id="47107" name="Title 4"/>
          <p:cNvSpPr>
            <a:spLocks noGrp="1"/>
          </p:cNvSpPr>
          <p:nvPr>
            <p:ph type="title"/>
          </p:nvPr>
        </p:nvSpPr>
        <p:spPr>
          <a:xfrm>
            <a:off x="177800" y="0"/>
            <a:ext cx="6832600" cy="901700"/>
          </a:xfrm>
        </p:spPr>
        <p:txBody>
          <a:bodyPr/>
          <a:lstStyle/>
          <a:p>
            <a:r>
              <a:rPr lang="en-US" dirty="0" smtClean="0">
                <a:ea typeface="ＭＳ Ｐゴシック" pitchFamily="-65" charset="-128"/>
              </a:rPr>
              <a:t>Incentivizes Employees</a:t>
            </a:r>
          </a:p>
        </p:txBody>
      </p:sp>
      <p:sp>
        <p:nvSpPr>
          <p:cNvPr id="7" name="TextBox 6"/>
          <p:cNvSpPr txBox="1"/>
          <p:nvPr/>
        </p:nvSpPr>
        <p:spPr>
          <a:xfrm>
            <a:off x="228600" y="1524000"/>
            <a:ext cx="4648200" cy="47244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effectLst/>
              <a:uLnTx/>
              <a:uFillTx/>
              <a:latin typeface="Arial Narrow"/>
              <a:ea typeface="+mn-ea"/>
              <a:cs typeface="Arial Narrow"/>
            </a:endParaRPr>
          </a:p>
        </p:txBody>
      </p:sp>
      <p:sp>
        <p:nvSpPr>
          <p:cNvPr id="4" name="TextBox 3"/>
          <p:cNvSpPr txBox="1"/>
          <p:nvPr/>
        </p:nvSpPr>
        <p:spPr>
          <a:xfrm>
            <a:off x="721243" y="1816762"/>
            <a:ext cx="1339705" cy="449954"/>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graphicFrame>
        <p:nvGraphicFramePr>
          <p:cNvPr id="11" name="Diagram 10"/>
          <p:cNvGraphicFramePr/>
          <p:nvPr>
            <p:extLst>
              <p:ext uri="{D42A27DB-BD31-4B8C-83A1-F6EECF244321}">
                <p14:modId xmlns:p14="http://schemas.microsoft.com/office/powerpoint/2010/main" val="2344996452"/>
              </p:ext>
            </p:extLst>
          </p:nvPr>
        </p:nvGraphicFramePr>
        <p:xfrm>
          <a:off x="7162800" y="1143000"/>
          <a:ext cx="1828800" cy="16069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Rounded Rectangle 14"/>
          <p:cNvSpPr/>
          <p:nvPr/>
        </p:nvSpPr>
        <p:spPr>
          <a:xfrm>
            <a:off x="4876800" y="4328160"/>
            <a:ext cx="3864904" cy="204216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smtClean="0"/>
              <a:t>Our </a:t>
            </a:r>
            <a:r>
              <a:rPr lang="en-US" sz="1400" dirty="0"/>
              <a:t>top candidate for the position included workplace charging as a key factor when making his decision about the job offer. We now have a charging station, a new producer, and other employees have decided to purchase EVs too. You can't put a price on that</a:t>
            </a:r>
            <a:r>
              <a:rPr lang="en-US" sz="1400" dirty="0" smtClean="0"/>
              <a:t>!</a:t>
            </a:r>
          </a:p>
          <a:p>
            <a:pPr defTabSz="457200" fontAlgn="auto">
              <a:spcBef>
                <a:spcPct val="20000"/>
              </a:spcBef>
              <a:spcAft>
                <a:spcPts val="0"/>
              </a:spcAft>
            </a:pPr>
            <a:r>
              <a:rPr lang="en-US" i="1" dirty="0" smtClean="0">
                <a:cs typeface="Arial Narrow"/>
              </a:rPr>
              <a:t>	</a:t>
            </a:r>
            <a:r>
              <a:rPr lang="en-US" i="1" dirty="0">
                <a:cs typeface="Arial Narrow"/>
              </a:rPr>
              <a:t>- </a:t>
            </a:r>
            <a:r>
              <a:rPr lang="en-US" i="1" dirty="0" smtClean="0">
                <a:cs typeface="Arial Narrow"/>
              </a:rPr>
              <a:t>lynda.com</a:t>
            </a:r>
            <a:endParaRPr lang="en-US" i="1" dirty="0">
              <a:cs typeface="Arial Narrow"/>
            </a:endParaRPr>
          </a:p>
        </p:txBody>
      </p:sp>
    </p:spTree>
    <p:extLst>
      <p:ext uri="{BB962C8B-B14F-4D97-AF65-F5344CB8AC3E}">
        <p14:creationId xmlns:p14="http://schemas.microsoft.com/office/powerpoint/2010/main" val="3603638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0"/>
            <a:ext cx="6756400" cy="901700"/>
          </a:xfrm>
        </p:spPr>
        <p:txBody>
          <a:bodyPr/>
          <a:lstStyle/>
          <a:p>
            <a:r>
              <a:rPr lang="en-US" dirty="0" smtClean="0">
                <a:solidFill>
                  <a:schemeClr val="bg1"/>
                </a:solidFill>
                <a:ea typeface="ＭＳ Ｐゴシック" pitchFamily="-65" charset="-128"/>
              </a:rPr>
              <a:t>Complements Sustainability Efforts</a:t>
            </a:r>
            <a:endParaRPr lang="en-US" dirty="0"/>
          </a:p>
        </p:txBody>
      </p:sp>
      <p:sp>
        <p:nvSpPr>
          <p:cNvPr id="5" name="TextBox 4"/>
          <p:cNvSpPr txBox="1"/>
          <p:nvPr/>
        </p:nvSpPr>
        <p:spPr>
          <a:xfrm>
            <a:off x="304800" y="4038600"/>
            <a:ext cx="1676400" cy="19812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graphicFrame>
        <p:nvGraphicFramePr>
          <p:cNvPr id="8" name="Diagram 7"/>
          <p:cNvGraphicFramePr/>
          <p:nvPr>
            <p:extLst>
              <p:ext uri="{D42A27DB-BD31-4B8C-83A1-F6EECF244321}">
                <p14:modId xmlns:p14="http://schemas.microsoft.com/office/powerpoint/2010/main" val="4014280414"/>
              </p:ext>
            </p:extLst>
          </p:nvPr>
        </p:nvGraphicFramePr>
        <p:xfrm>
          <a:off x="7162800" y="1143000"/>
          <a:ext cx="1828800" cy="1606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C:\Users\Sarah.Olexsak\Downloads\26460.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669"/>
          <a:stretch/>
        </p:blipFill>
        <p:spPr bwMode="auto">
          <a:xfrm>
            <a:off x="457200" y="1295400"/>
            <a:ext cx="6248400" cy="449579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4876800" y="4572000"/>
            <a:ext cx="3864904" cy="1828800"/>
          </a:xfrm>
          <a:prstGeom prst="round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a:cs typeface="Arial Narrow"/>
              </a:rPr>
              <a:t>Purchasing a plug-in electric </a:t>
            </a:r>
            <a:r>
              <a:rPr lang="en-US" sz="1400" dirty="0" smtClean="0">
                <a:cs typeface="Arial Narrow"/>
              </a:rPr>
              <a:t>vehicle </a:t>
            </a:r>
            <a:r>
              <a:rPr lang="en-US" sz="1400" dirty="0">
                <a:cs typeface="Arial Narrow"/>
              </a:rPr>
              <a:t>and installing a charging station has expanded </a:t>
            </a:r>
            <a:r>
              <a:rPr lang="en-US" sz="1400" dirty="0" smtClean="0">
                <a:cs typeface="Arial Narrow"/>
              </a:rPr>
              <a:t>our sustainability </a:t>
            </a:r>
            <a:r>
              <a:rPr lang="en-US" sz="1400" dirty="0">
                <a:cs typeface="Arial Narrow"/>
              </a:rPr>
              <a:t>efforts and allowed </a:t>
            </a:r>
            <a:r>
              <a:rPr lang="en-US" sz="1400" dirty="0" smtClean="0">
                <a:cs typeface="Arial Narrow"/>
              </a:rPr>
              <a:t>us </a:t>
            </a:r>
            <a:r>
              <a:rPr lang="en-US" sz="1400" dirty="0">
                <a:cs typeface="Arial Narrow"/>
              </a:rPr>
              <a:t>to achieve Gold certification in the City of Portland's Sustainability at Work program</a:t>
            </a:r>
            <a:r>
              <a:rPr lang="en-US" sz="1400" dirty="0" smtClean="0">
                <a:cs typeface="Arial Narrow"/>
              </a:rPr>
              <a:t>.</a:t>
            </a:r>
            <a:endParaRPr lang="en-US" sz="1400" dirty="0">
              <a:cs typeface="Arial Narrow"/>
            </a:endParaRPr>
          </a:p>
          <a:p>
            <a:pPr defTabSz="457200" fontAlgn="auto">
              <a:spcBef>
                <a:spcPct val="20000"/>
              </a:spcBef>
              <a:spcAft>
                <a:spcPts val="0"/>
              </a:spcAft>
            </a:pPr>
            <a:r>
              <a:rPr lang="en-US" i="1" dirty="0" smtClean="0">
                <a:cs typeface="Arial Narrow"/>
              </a:rPr>
              <a:t>	- JLA Public Involvement</a:t>
            </a:r>
            <a:endParaRPr lang="en-US" i="1" dirty="0">
              <a:cs typeface="Arial Narrow"/>
            </a:endParaRPr>
          </a:p>
        </p:txBody>
      </p:sp>
    </p:spTree>
    <p:extLst>
      <p:ext uri="{BB962C8B-B14F-4D97-AF65-F5344CB8AC3E}">
        <p14:creationId xmlns:p14="http://schemas.microsoft.com/office/powerpoint/2010/main" val="2226373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 y="76200"/>
            <a:ext cx="6832600" cy="901700"/>
          </a:xfrm>
        </p:spPr>
        <p:txBody>
          <a:bodyPr/>
          <a:lstStyle/>
          <a:p>
            <a:pPr eaLnBrk="1" hangingPunct="1"/>
            <a:r>
              <a:rPr lang="en-US" dirty="0" smtClean="0">
                <a:solidFill>
                  <a:schemeClr val="bg1"/>
                </a:solidFill>
                <a:ea typeface="ＭＳ Ｐゴシック" pitchFamily="-65" charset="-128"/>
              </a:rPr>
              <a:t>Signals Corporate Leadership</a:t>
            </a:r>
          </a:p>
        </p:txBody>
      </p:sp>
      <p:graphicFrame>
        <p:nvGraphicFramePr>
          <p:cNvPr id="49" name="Diagram 48"/>
          <p:cNvGraphicFramePr/>
          <p:nvPr>
            <p:extLst>
              <p:ext uri="{D42A27DB-BD31-4B8C-83A1-F6EECF244321}">
                <p14:modId xmlns:p14="http://schemas.microsoft.com/office/powerpoint/2010/main" val="236579910"/>
              </p:ext>
            </p:extLst>
          </p:nvPr>
        </p:nvGraphicFramePr>
        <p:xfrm>
          <a:off x="7162800" y="1143000"/>
          <a:ext cx="1828800" cy="1606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0" name="Picture 2" descr="C:\Users\Sarah.Olexsak\Downloads\26458.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3279" r="19529"/>
          <a:stretch/>
        </p:blipFill>
        <p:spPr bwMode="auto">
          <a:xfrm>
            <a:off x="502920" y="1295400"/>
            <a:ext cx="6278880" cy="4511039"/>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4678680" y="3703318"/>
            <a:ext cx="4055404" cy="2697481"/>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a:cs typeface="Arial Narrow"/>
              </a:rPr>
              <a:t>At Google, we believe that plug-in vehicles are game-changers in the effort to reduce the carbon footprint of transportation, improve air quality, and increase the adoption of intermittent renewable energy </a:t>
            </a:r>
            <a:r>
              <a:rPr lang="en-US" sz="1400" dirty="0" smtClean="0">
                <a:cs typeface="Arial Narrow"/>
              </a:rPr>
              <a:t>sources… We’re </a:t>
            </a:r>
            <a:r>
              <a:rPr lang="en-US" sz="1400" dirty="0">
                <a:cs typeface="Arial Narrow"/>
              </a:rPr>
              <a:t>delighted to help drive progress in this space, and invite others to join the charge towards more EV infrastructure, cleaner air, and a sustainable future</a:t>
            </a:r>
            <a:r>
              <a:rPr lang="en-US" sz="1400" dirty="0" smtClean="0">
                <a:cs typeface="Arial Narrow"/>
              </a:rPr>
              <a:t>.</a:t>
            </a:r>
            <a:endParaRPr lang="en-US" sz="1400" dirty="0">
              <a:cs typeface="Arial Narrow"/>
            </a:endParaRPr>
          </a:p>
          <a:p>
            <a:pPr defTabSz="457200" fontAlgn="auto">
              <a:spcBef>
                <a:spcPct val="20000"/>
              </a:spcBef>
              <a:spcAft>
                <a:spcPts val="0"/>
              </a:spcAft>
            </a:pPr>
            <a:r>
              <a:rPr lang="en-US" i="1" dirty="0" smtClean="0">
                <a:cs typeface="Arial Narrow"/>
              </a:rPr>
              <a:t>	- Google</a:t>
            </a:r>
            <a:endParaRPr lang="en-US" i="1" dirty="0">
              <a:cs typeface="Arial Narrow"/>
            </a:endParaRPr>
          </a:p>
        </p:txBody>
      </p:sp>
    </p:spTree>
    <p:extLst>
      <p:ext uri="{BB962C8B-B14F-4D97-AF65-F5344CB8AC3E}">
        <p14:creationId xmlns:p14="http://schemas.microsoft.com/office/powerpoint/2010/main" val="1172436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0"/>
            <a:ext cx="6756400" cy="901700"/>
          </a:xfrm>
        </p:spPr>
        <p:txBody>
          <a:bodyPr/>
          <a:lstStyle/>
          <a:p>
            <a:r>
              <a:rPr lang="en-US" dirty="0" smtClean="0">
                <a:solidFill>
                  <a:schemeClr val="bg1"/>
                </a:solidFill>
                <a:ea typeface="ＭＳ Ｐゴシック" pitchFamily="-65" charset="-128"/>
              </a:rPr>
              <a:t>Build On Fleet Fuel Diversification</a:t>
            </a:r>
            <a:endParaRPr lang="en-US" dirty="0"/>
          </a:p>
        </p:txBody>
      </p:sp>
      <p:sp>
        <p:nvSpPr>
          <p:cNvPr id="5" name="TextBox 4"/>
          <p:cNvSpPr txBox="1"/>
          <p:nvPr/>
        </p:nvSpPr>
        <p:spPr>
          <a:xfrm>
            <a:off x="304800" y="4038600"/>
            <a:ext cx="1676400" cy="19812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10" name="Rounded Rectangle 9"/>
          <p:cNvSpPr/>
          <p:nvPr/>
        </p:nvSpPr>
        <p:spPr>
          <a:xfrm>
            <a:off x="4678680" y="4648200"/>
            <a:ext cx="4055404" cy="1752599"/>
          </a:xfrm>
          <a:prstGeom prst="round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ct val="20000"/>
              </a:spcBef>
              <a:spcAft>
                <a:spcPts val="0"/>
              </a:spcAft>
            </a:pPr>
            <a:r>
              <a:rPr lang="en-US" sz="1400" dirty="0">
                <a:cs typeface="Arial Narrow"/>
              </a:rPr>
              <a:t>Promoting more sustainable fleets and the use of alternative fuel vehicles is part of Verizon’s commitment toward meeting ambitious sustainability goals in all areas of its business.</a:t>
            </a:r>
          </a:p>
          <a:p>
            <a:pPr defTabSz="457200" fontAlgn="auto">
              <a:spcBef>
                <a:spcPct val="20000"/>
              </a:spcBef>
              <a:spcAft>
                <a:spcPts val="0"/>
              </a:spcAft>
            </a:pPr>
            <a:r>
              <a:rPr lang="en-US" i="1" dirty="0" smtClean="0">
                <a:cs typeface="Arial Narrow"/>
              </a:rPr>
              <a:t>	- Verizon</a:t>
            </a:r>
            <a:endParaRPr lang="en-US" i="1" dirty="0">
              <a:cs typeface="Arial Narrow"/>
            </a:endParaRPr>
          </a:p>
        </p:txBody>
      </p:sp>
      <p:pic>
        <p:nvPicPr>
          <p:cNvPr id="3" name="Picture 2" descr="C:\Users\Sarah.Olexsak\AppData\Local\Microsoft\Windows\Temporary Internet Files\Content.Outlook\O1S4EY0L\515 (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 t="14584" r="1250" b="13958"/>
          <a:stretch/>
        </p:blipFill>
        <p:spPr bwMode="auto">
          <a:xfrm>
            <a:off x="457201" y="1295400"/>
            <a:ext cx="5943599" cy="302022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arah.Olexsak\Downloads\2667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805" t="21191" r="8333" b="21191"/>
          <a:stretch/>
        </p:blipFill>
        <p:spPr bwMode="auto">
          <a:xfrm>
            <a:off x="685800" y="3886200"/>
            <a:ext cx="3124200" cy="2182985"/>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2847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77800" y="0"/>
            <a:ext cx="6680200" cy="901700"/>
          </a:xfrm>
        </p:spPr>
        <p:txBody>
          <a:bodyPr/>
          <a:lstStyle/>
          <a:p>
            <a:r>
              <a:rPr lang="en-US" sz="2800" dirty="0" smtClean="0"/>
              <a:t>Technical Assistance </a:t>
            </a:r>
            <a:endParaRPr lang="en-US" sz="28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1253184"/>
            <a:ext cx="3942590" cy="532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191000" y="2347408"/>
            <a:ext cx="4765675" cy="3139321"/>
          </a:xfrm>
          <a:prstGeom prst="rect">
            <a:avLst/>
          </a:prstGeom>
        </p:spPr>
        <p:txBody>
          <a:bodyPr wrap="square">
            <a:spAutoFit/>
          </a:bodyPr>
          <a:lstStyle/>
          <a:p>
            <a:pPr marL="285750" indent="-285750">
              <a:buFont typeface="Arial" panose="020B0604020202020204" pitchFamily="34" charset="0"/>
              <a:buChar char="•"/>
            </a:pPr>
            <a:r>
              <a:rPr lang="en-US" sz="2200" dirty="0"/>
              <a:t>EV 101</a:t>
            </a:r>
          </a:p>
          <a:p>
            <a:pPr marL="285750" indent="-285750">
              <a:buFont typeface="Arial" panose="020B0604020202020204" pitchFamily="34" charset="0"/>
              <a:buChar char="•"/>
            </a:pPr>
            <a:r>
              <a:rPr lang="en-US" sz="2200" dirty="0" smtClean="0"/>
              <a:t>Employer </a:t>
            </a:r>
            <a:r>
              <a:rPr lang="en-US" sz="2200" dirty="0"/>
              <a:t>Resources</a:t>
            </a:r>
          </a:p>
          <a:p>
            <a:pPr marL="285750" indent="-285750">
              <a:buFont typeface="Arial" panose="020B0604020202020204" pitchFamily="34" charset="0"/>
              <a:buChar char="•"/>
            </a:pPr>
            <a:r>
              <a:rPr lang="en-US" sz="2200" dirty="0" smtClean="0"/>
              <a:t>Employee Outreach </a:t>
            </a:r>
            <a:r>
              <a:rPr lang="en-US" sz="2200" dirty="0"/>
              <a:t>Toolkit</a:t>
            </a:r>
          </a:p>
          <a:p>
            <a:pPr marL="285750" indent="-285750">
              <a:buFont typeface="Arial" panose="020B0604020202020204" pitchFamily="34" charset="0"/>
              <a:buChar char="•"/>
            </a:pPr>
            <a:r>
              <a:rPr lang="en-US" sz="2200" dirty="0"/>
              <a:t>Case Studies</a:t>
            </a:r>
          </a:p>
          <a:p>
            <a:pPr marL="285750" indent="-285750">
              <a:buFont typeface="Arial" panose="020B0604020202020204" pitchFamily="34" charset="0"/>
              <a:buChar char="•"/>
            </a:pPr>
            <a:r>
              <a:rPr lang="en-US" sz="2200" dirty="0" smtClean="0"/>
              <a:t>Webinars</a:t>
            </a:r>
          </a:p>
          <a:p>
            <a:pPr marL="285750" indent="-285750">
              <a:buFont typeface="Arial" panose="020B0604020202020204" pitchFamily="34" charset="0"/>
              <a:buChar char="•"/>
            </a:pPr>
            <a:r>
              <a:rPr lang="en-US" sz="2200" dirty="0" smtClean="0"/>
              <a:t>Workshops</a:t>
            </a:r>
          </a:p>
          <a:p>
            <a:pPr marL="285750" indent="-285750">
              <a:buFont typeface="Arial" panose="020B0604020202020204" pitchFamily="34" charset="0"/>
              <a:buChar char="•"/>
            </a:pPr>
            <a:r>
              <a:rPr lang="en-US" sz="2200" dirty="0" smtClean="0"/>
              <a:t>Quarterly Newsletters</a:t>
            </a:r>
          </a:p>
          <a:p>
            <a:pPr marL="285750" indent="-285750">
              <a:buFont typeface="Arial" panose="020B0604020202020204" pitchFamily="34" charset="0"/>
              <a:buChar char="•"/>
            </a:pPr>
            <a:r>
              <a:rPr lang="en-US" sz="2200" dirty="0" smtClean="0"/>
              <a:t>One-on-One </a:t>
            </a:r>
            <a:r>
              <a:rPr lang="en-US" sz="2200" dirty="0"/>
              <a:t>T</a:t>
            </a:r>
            <a:r>
              <a:rPr lang="en-US" sz="2200" dirty="0" smtClean="0"/>
              <a:t>echnical </a:t>
            </a:r>
            <a:r>
              <a:rPr lang="en-US" sz="2200" dirty="0"/>
              <a:t>A</a:t>
            </a:r>
            <a:r>
              <a:rPr lang="en-US" sz="2200" dirty="0" smtClean="0"/>
              <a:t>ssistance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4064360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152400" y="0"/>
            <a:ext cx="6680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0" fontAlgn="base" hangingPunct="0">
              <a:lnSpc>
                <a:spcPts val="2800"/>
              </a:lnSpc>
              <a:spcBef>
                <a:spcPct val="0"/>
              </a:spcBef>
              <a:spcAft>
                <a:spcPct val="0"/>
              </a:spcAft>
              <a:defRPr sz="2600" kern="1200">
                <a:solidFill>
                  <a:srgbClr val="F2F2F2"/>
                </a:solidFill>
                <a:latin typeface="+mj-lt"/>
                <a:ea typeface="ＭＳ Ｐゴシック" pitchFamily="-108" charset="-128"/>
                <a:cs typeface="ＭＳ Ｐゴシック" pitchFamily="-108" charset="-128"/>
              </a:defRPr>
            </a:lvl1pPr>
            <a:lvl2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2pPr>
            <a:lvl3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3pPr>
            <a:lvl4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4pPr>
            <a:lvl5pPr algn="l" defTabSz="457200" rtl="0" eaLnBrk="0" fontAlgn="base" hangingPunct="0">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5pPr>
            <a:lvl6pPr marL="4572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algn="l" defTabSz="457200" rtl="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a:lstStyle>
          <a:p>
            <a:r>
              <a:rPr lang="en-US" sz="2800" dirty="0" smtClean="0">
                <a:solidFill>
                  <a:schemeClr val="bg1"/>
                </a:solidFill>
              </a:rPr>
              <a:t>Partner Recognition</a:t>
            </a:r>
            <a:endParaRPr lang="en-US" sz="2800"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951" y="1143000"/>
            <a:ext cx="5765800" cy="5106384"/>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9951" y="1143000"/>
            <a:ext cx="5748666" cy="479675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37" y="1350498"/>
            <a:ext cx="8081028" cy="4691387"/>
          </a:xfrm>
          <a:prstGeom prst="rect">
            <a:avLst/>
          </a:prstGeom>
        </p:spPr>
      </p:pic>
      <p:pic>
        <p:nvPicPr>
          <p:cNvPr id="10" name="Picture 9"/>
          <p:cNvPicPr>
            <a:picLocks noChangeAspect="1"/>
          </p:cNvPicPr>
          <p:nvPr/>
        </p:nvPicPr>
        <p:blipFill>
          <a:blip r:embed="rId6"/>
          <a:stretch>
            <a:fillRect/>
          </a:stretch>
        </p:blipFill>
        <p:spPr>
          <a:xfrm>
            <a:off x="305581" y="1714991"/>
            <a:ext cx="8557405" cy="3962400"/>
          </a:xfrm>
          <a:prstGeom prst="rect">
            <a:avLst/>
          </a:prstGeom>
        </p:spPr>
      </p:pic>
    </p:spTree>
    <p:extLst>
      <p:ext uri="{BB962C8B-B14F-4D97-AF65-F5344CB8AC3E}">
        <p14:creationId xmlns:p14="http://schemas.microsoft.com/office/powerpoint/2010/main" val="313414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
                                        </p:tgtEl>
                                      </p:cBhvr>
                                    </p:animEffect>
                                    <p:set>
                                      <p:cBhvr>
                                        <p:cTn id="15" dur="1" fill="hold">
                                          <p:stCondLst>
                                            <p:cond delay="999"/>
                                          </p:stCondLst>
                                        </p:cTn>
                                        <p:tgtEl>
                                          <p:spTgt spid="3"/>
                                        </p:tgtEl>
                                        <p:attrNameLst>
                                          <p:attrName>style.visibility</p:attrName>
                                        </p:attrNameLst>
                                      </p:cBhvr>
                                      <p:to>
                                        <p:strVal val="hidden"/>
                                      </p:to>
                                    </p:set>
                                  </p:childTnLst>
                                </p:cTn>
                              </p:par>
                              <p:par>
                                <p:cTn id="16" presetID="10"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5"/>
                                        </p:tgtEl>
                                      </p:cBhvr>
                                    </p:animEffect>
                                    <p:set>
                                      <p:cBhvr>
                                        <p:cTn id="23" dur="1" fill="hold">
                                          <p:stCondLst>
                                            <p:cond delay="999"/>
                                          </p:stCondLst>
                                        </p:cTn>
                                        <p:tgtEl>
                                          <p:spTgt spid="5"/>
                                        </p:tgtEl>
                                        <p:attrNameLst>
                                          <p:attrName>style.visibility</p:attrName>
                                        </p:attrNameLst>
                                      </p:cBhvr>
                                      <p:to>
                                        <p:strVal val="hidden"/>
                                      </p:to>
                                    </p:set>
                                  </p:childTnLst>
                                </p:cTn>
                              </p:par>
                              <p:par>
                                <p:cTn id="24" presetID="10" presetClass="entr" presetSubtype="0" fill="hold"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7592" t="6887" r="29280" b="38616"/>
          <a:stretch/>
        </p:blipFill>
        <p:spPr>
          <a:xfrm>
            <a:off x="0" y="1828801"/>
            <a:ext cx="6286500" cy="3810000"/>
          </a:xfrm>
          <a:prstGeom prst="rect">
            <a:avLst/>
          </a:prstGeom>
        </p:spPr>
      </p:pic>
      <p:sp>
        <p:nvSpPr>
          <p:cNvPr id="3" name="Title 2"/>
          <p:cNvSpPr>
            <a:spLocks noGrp="1"/>
          </p:cNvSpPr>
          <p:nvPr>
            <p:ph type="title"/>
          </p:nvPr>
        </p:nvSpPr>
        <p:spPr>
          <a:xfrm>
            <a:off x="177800" y="0"/>
            <a:ext cx="6908800" cy="901700"/>
          </a:xfrm>
        </p:spPr>
        <p:txBody>
          <a:bodyPr/>
          <a:lstStyle/>
          <a:p>
            <a:r>
              <a:rPr lang="en-US" dirty="0" smtClean="0"/>
              <a:t>Workplace Charging Solutions</a:t>
            </a:r>
            <a:endParaRPr lang="en-US" dirty="0"/>
          </a:p>
        </p:txBody>
      </p:sp>
      <p:sp>
        <p:nvSpPr>
          <p:cNvPr id="30" name="Rounded Rectangle 29"/>
          <p:cNvSpPr/>
          <p:nvPr/>
        </p:nvSpPr>
        <p:spPr>
          <a:xfrm>
            <a:off x="6019800" y="990600"/>
            <a:ext cx="3044976" cy="1112520"/>
          </a:xfrm>
          <a:prstGeom prst="roundRect">
            <a:avLst>
              <a:gd name="adj" fmla="val 10000"/>
            </a:avLst>
          </a:prstGeom>
          <a:no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nvGrpSpPr>
          <p:cNvPr id="12" name="Group 11"/>
          <p:cNvGrpSpPr/>
          <p:nvPr/>
        </p:nvGrpSpPr>
        <p:grpSpPr>
          <a:xfrm>
            <a:off x="4572000" y="2514600"/>
            <a:ext cx="4343400" cy="2536809"/>
            <a:chOff x="4602486" y="3078446"/>
            <a:chExt cx="4343400" cy="2255520"/>
          </a:xfrm>
          <a:solidFill>
            <a:schemeClr val="accent1"/>
          </a:solidFill>
        </p:grpSpPr>
        <p:sp>
          <p:nvSpPr>
            <p:cNvPr id="13" name="Rounded Rectangle 12"/>
            <p:cNvSpPr/>
            <p:nvPr/>
          </p:nvSpPr>
          <p:spPr>
            <a:xfrm>
              <a:off x="4602486" y="3078446"/>
              <a:ext cx="4343400" cy="2255520"/>
            </a:xfrm>
            <a:prstGeom prst="roundRect">
              <a:avLst/>
            </a:prstGeom>
            <a:grpFill/>
          </p:spPr>
          <p:style>
            <a:lnRef idx="2">
              <a:schemeClr val="lt1">
                <a:hueOff val="0"/>
                <a:satOff val="0"/>
                <a:lumOff val="0"/>
                <a:alphaOff val="0"/>
              </a:schemeClr>
            </a:lnRef>
            <a:fillRef idx="1">
              <a:scrgbClr r="0" g="0" b="0"/>
            </a:fillRef>
            <a:effectRef idx="0">
              <a:schemeClr val="accent3">
                <a:hueOff val="25112"/>
                <a:satOff val="0"/>
                <a:lumOff val="-16079"/>
                <a:alphaOff val="0"/>
              </a:schemeClr>
            </a:effectRef>
            <a:fontRef idx="minor">
              <a:schemeClr val="lt1"/>
            </a:fontRef>
          </p:style>
        </p:sp>
        <p:sp>
          <p:nvSpPr>
            <p:cNvPr id="14" name="Rounded Rectangle 4"/>
            <p:cNvSpPr/>
            <p:nvPr/>
          </p:nvSpPr>
          <p:spPr>
            <a:xfrm>
              <a:off x="4712591" y="3188551"/>
              <a:ext cx="4123190" cy="20353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Procurement &amp; Installation</a:t>
              </a:r>
              <a:endParaRPr lang="en-US" sz="2100" kern="1200" dirty="0"/>
            </a:p>
            <a:p>
              <a:pPr marL="171450" lvl="1" indent="-171450" defTabSz="711200">
                <a:lnSpc>
                  <a:spcPct val="90000"/>
                </a:lnSpc>
                <a:spcAft>
                  <a:spcPct val="15000"/>
                </a:spcAft>
                <a:buFontTx/>
                <a:buChar char="••"/>
              </a:pPr>
              <a:r>
                <a:rPr lang="en-US" sz="1600" dirty="0"/>
                <a:t>Understanding charging station options</a:t>
              </a:r>
            </a:p>
            <a:p>
              <a:pPr marL="171450" lvl="1" indent="-171450" algn="l" defTabSz="711200">
                <a:lnSpc>
                  <a:spcPct val="90000"/>
                </a:lnSpc>
                <a:spcBef>
                  <a:spcPct val="0"/>
                </a:spcBef>
                <a:spcAft>
                  <a:spcPct val="15000"/>
                </a:spcAft>
                <a:buChar char="••"/>
              </a:pPr>
              <a:r>
                <a:rPr lang="en-US" sz="1600" kern="1200" dirty="0" smtClean="0"/>
                <a:t>Understanding incentives</a:t>
              </a:r>
              <a:endParaRPr lang="en-US" sz="1600" kern="1200" dirty="0"/>
            </a:p>
            <a:p>
              <a:pPr marL="171450" lvl="1" indent="-171450" algn="l" defTabSz="711200">
                <a:lnSpc>
                  <a:spcPct val="90000"/>
                </a:lnSpc>
                <a:spcBef>
                  <a:spcPct val="0"/>
                </a:spcBef>
                <a:spcAft>
                  <a:spcPct val="15000"/>
                </a:spcAft>
                <a:buChar char="••"/>
              </a:pPr>
              <a:r>
                <a:rPr lang="en-US" sz="1600" kern="1200" dirty="0" smtClean="0"/>
                <a:t>Working with property owners</a:t>
              </a:r>
              <a:endParaRPr lang="en-US" sz="1600" kern="1200" dirty="0"/>
            </a:p>
            <a:p>
              <a:pPr marL="171450" lvl="1" indent="-171450" algn="l" defTabSz="711200">
                <a:lnSpc>
                  <a:spcPct val="90000"/>
                </a:lnSpc>
                <a:spcBef>
                  <a:spcPct val="0"/>
                </a:spcBef>
                <a:spcAft>
                  <a:spcPct val="15000"/>
                </a:spcAft>
                <a:buChar char="••"/>
              </a:pPr>
              <a:r>
                <a:rPr lang="en-US" sz="1600" kern="1200" dirty="0" smtClean="0"/>
                <a:t>Understanding permitting &amp; zoning rules</a:t>
              </a:r>
              <a:endParaRPr lang="en-US" sz="1600" kern="1200" dirty="0"/>
            </a:p>
            <a:p>
              <a:pPr marL="171450" lvl="1" indent="-171450" defTabSz="711200">
                <a:lnSpc>
                  <a:spcPct val="90000"/>
                </a:lnSpc>
                <a:spcAft>
                  <a:spcPct val="15000"/>
                </a:spcAft>
                <a:buFontTx/>
                <a:buChar char="••"/>
              </a:pPr>
              <a:r>
                <a:rPr lang="en-US" sz="1600" dirty="0"/>
                <a:t>Working with electrical contractors</a:t>
              </a:r>
            </a:p>
            <a:p>
              <a:pPr marL="171450" lvl="1" indent="-171450" algn="l" defTabSz="711200">
                <a:lnSpc>
                  <a:spcPct val="90000"/>
                </a:lnSpc>
                <a:spcBef>
                  <a:spcPct val="0"/>
                </a:spcBef>
                <a:spcAft>
                  <a:spcPct val="15000"/>
                </a:spcAft>
                <a:buChar char="••"/>
              </a:pPr>
              <a:r>
                <a:rPr lang="en-US" sz="1600" kern="1200" dirty="0" smtClean="0"/>
                <a:t>Achieving ADA compliance</a:t>
              </a:r>
            </a:p>
            <a:p>
              <a:pPr marL="171450" lvl="1" indent="-171450" algn="l" defTabSz="711200">
                <a:lnSpc>
                  <a:spcPct val="90000"/>
                </a:lnSpc>
                <a:spcBef>
                  <a:spcPct val="0"/>
                </a:spcBef>
                <a:spcAft>
                  <a:spcPct val="15000"/>
                </a:spcAft>
                <a:buChar char="••"/>
              </a:pPr>
              <a:r>
                <a:rPr lang="en-US" sz="1600" dirty="0" smtClean="0"/>
                <a:t>Identifying optimal signage</a:t>
              </a:r>
              <a:endParaRPr lang="en-US" sz="1600" kern="1200" dirty="0" smtClean="0"/>
            </a:p>
          </p:txBody>
        </p:sp>
      </p:grpSp>
    </p:spTree>
    <p:extLst>
      <p:ext uri="{BB962C8B-B14F-4D97-AF65-F5344CB8AC3E}">
        <p14:creationId xmlns:p14="http://schemas.microsoft.com/office/powerpoint/2010/main" val="9016674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a:xfrm>
            <a:off x="228599" y="0"/>
            <a:ext cx="6797633" cy="901700"/>
          </a:xfrm>
        </p:spPr>
        <p:txBody>
          <a:bodyPr/>
          <a:lstStyle/>
          <a:p>
            <a:pPr eaLnBrk="1" hangingPunct="1"/>
            <a:r>
              <a:rPr lang="en-US" dirty="0" smtClean="0">
                <a:ea typeface="ＭＳ Ｐゴシック" pitchFamily="-65" charset="-128"/>
              </a:rPr>
              <a:t>Clean Cities: Who We Are, What We Do</a:t>
            </a:r>
          </a:p>
        </p:txBody>
      </p:sp>
      <p:sp>
        <p:nvSpPr>
          <p:cNvPr id="16387" name="Content Placeholder 4"/>
          <p:cNvSpPr>
            <a:spLocks noGrp="1"/>
          </p:cNvSpPr>
          <p:nvPr>
            <p:ph idx="1"/>
          </p:nvPr>
        </p:nvSpPr>
        <p:spPr>
          <a:xfrm>
            <a:off x="228600" y="1219200"/>
            <a:ext cx="8686800" cy="838200"/>
          </a:xfr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indent="0" algn="ctr" eaLnBrk="1" hangingPunct="1">
              <a:spcBef>
                <a:spcPts val="0"/>
              </a:spcBef>
              <a:buFont typeface="Arial" charset="0"/>
              <a:buNone/>
            </a:pPr>
            <a:r>
              <a:rPr lang="en-US" sz="2000" dirty="0" smtClean="0">
                <a:ea typeface="ＭＳ Ｐゴシック" pitchFamily="-65" charset="-128"/>
                <a:cs typeface="Tahoma" pitchFamily="-65" charset="0"/>
              </a:rPr>
              <a:t>Mission: </a:t>
            </a:r>
            <a:r>
              <a:rPr lang="en-US" sz="2000" dirty="0">
                <a:ea typeface="ＭＳ Ｐゴシック" pitchFamily="-65" charset="-128"/>
                <a:cs typeface="Tahoma" pitchFamily="-65" charset="0"/>
              </a:rPr>
              <a:t>A</a:t>
            </a:r>
            <a:r>
              <a:rPr lang="en-US" sz="2000" dirty="0" smtClean="0">
                <a:ea typeface="ＭＳ Ｐゴシック" pitchFamily="-65" charset="-128"/>
                <a:cs typeface="Tahoma" pitchFamily="-65" charset="0"/>
              </a:rPr>
              <a:t>dvance U.S. energy, economic, and environmental security by supporting local decisions to reduce petroleum use in transportation</a:t>
            </a:r>
          </a:p>
        </p:txBody>
      </p:sp>
      <p:sp>
        <p:nvSpPr>
          <p:cNvPr id="2" name="TextBox 1"/>
          <p:cNvSpPr txBox="1"/>
          <p:nvPr/>
        </p:nvSpPr>
        <p:spPr>
          <a:xfrm>
            <a:off x="2819400" y="4648200"/>
            <a:ext cx="914400"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3" name="Rectangle 2"/>
          <p:cNvSpPr/>
          <p:nvPr/>
        </p:nvSpPr>
        <p:spPr>
          <a:xfrm>
            <a:off x="228600" y="6010365"/>
            <a:ext cx="8686800" cy="400110"/>
          </a:xfrm>
          <a:prstGeom prst="rect">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wrap="square">
            <a:spAutoFit/>
          </a:bodyPr>
          <a:lstStyle/>
          <a:p>
            <a:pPr marL="0" indent="0" algn="ctr" eaLnBrk="1" hangingPunct="1">
              <a:spcBef>
                <a:spcPts val="0"/>
              </a:spcBef>
              <a:spcAft>
                <a:spcPts val="600"/>
              </a:spcAft>
              <a:buNone/>
            </a:pPr>
            <a:r>
              <a:rPr lang="en-US" sz="2000" dirty="0" smtClean="0">
                <a:solidFill>
                  <a:schemeClr val="bg1"/>
                </a:solidFill>
              </a:rPr>
              <a:t>Goal: Reduce U.S. petroleum </a:t>
            </a:r>
            <a:r>
              <a:rPr lang="en-US" sz="2000" dirty="0">
                <a:solidFill>
                  <a:schemeClr val="bg1"/>
                </a:solidFill>
              </a:rPr>
              <a:t>use by 2.5 billion gallons per year by 2020</a:t>
            </a:r>
            <a:endParaRPr lang="en-US" sz="2000" dirty="0">
              <a:solidFill>
                <a:schemeClr val="bg1"/>
              </a:solidFill>
              <a:cs typeface="Tahoma" pitchFamily="-65" charset="0"/>
            </a:endParaRPr>
          </a:p>
        </p:txBody>
      </p:sp>
      <p:graphicFrame>
        <p:nvGraphicFramePr>
          <p:cNvPr id="9" name="Diagram 8"/>
          <p:cNvGraphicFramePr/>
          <p:nvPr>
            <p:extLst>
              <p:ext uri="{D42A27DB-BD31-4B8C-83A1-F6EECF244321}">
                <p14:modId xmlns:p14="http://schemas.microsoft.com/office/powerpoint/2010/main" val="593212329"/>
              </p:ext>
            </p:extLst>
          </p:nvPr>
        </p:nvGraphicFramePr>
        <p:xfrm>
          <a:off x="4528496" y="2590800"/>
          <a:ext cx="4777740" cy="2900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552" y="2514600"/>
            <a:ext cx="4476848" cy="298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8238" y="1828800"/>
            <a:ext cx="5725762" cy="3810000"/>
          </a:xfrm>
          <a:prstGeom prst="rect">
            <a:avLst/>
          </a:prstGeom>
        </p:spPr>
      </p:pic>
      <p:sp>
        <p:nvSpPr>
          <p:cNvPr id="5" name="Title 1"/>
          <p:cNvSpPr>
            <a:spLocks noGrp="1"/>
          </p:cNvSpPr>
          <p:nvPr>
            <p:ph type="title"/>
          </p:nvPr>
        </p:nvSpPr>
        <p:spPr>
          <a:xfrm>
            <a:off x="76200" y="0"/>
            <a:ext cx="7010400" cy="901700"/>
          </a:xfrm>
        </p:spPr>
        <p:txBody>
          <a:bodyPr/>
          <a:lstStyle/>
          <a:p>
            <a:pPr algn="l"/>
            <a:r>
              <a:rPr lang="en-US" dirty="0" smtClean="0"/>
              <a:t>Workplace Charging Solutions</a:t>
            </a:r>
            <a:endParaRPr lang="en-US" dirty="0"/>
          </a:p>
        </p:txBody>
      </p:sp>
      <p:grpSp>
        <p:nvGrpSpPr>
          <p:cNvPr id="7" name="Group 6"/>
          <p:cNvGrpSpPr/>
          <p:nvPr/>
        </p:nvGrpSpPr>
        <p:grpSpPr>
          <a:xfrm>
            <a:off x="228600" y="2454166"/>
            <a:ext cx="4343400" cy="2514600"/>
            <a:chOff x="4800600" y="609576"/>
            <a:chExt cx="4343400" cy="2255520"/>
          </a:xfrm>
        </p:grpSpPr>
        <p:sp>
          <p:nvSpPr>
            <p:cNvPr id="8" name="Rounded Rectangle 7"/>
            <p:cNvSpPr/>
            <p:nvPr/>
          </p:nvSpPr>
          <p:spPr>
            <a:xfrm>
              <a:off x="4800600" y="609576"/>
              <a:ext cx="4343400" cy="2255520"/>
            </a:xfrm>
            <a:prstGeom prst="roundRect">
              <a:avLst/>
            </a:prstGeom>
            <a:solidFill>
              <a:schemeClr val="accent1"/>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9" name="Rounded Rectangle 4"/>
            <p:cNvSpPr/>
            <p:nvPr/>
          </p:nvSpPr>
          <p:spPr>
            <a:xfrm>
              <a:off x="4910705" y="719681"/>
              <a:ext cx="4123190" cy="2035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Management &amp; Policy</a:t>
              </a:r>
              <a:endParaRPr lang="en-US" sz="2100" kern="1200" dirty="0"/>
            </a:p>
            <a:p>
              <a:pPr marL="171450" lvl="1" indent="-171450" defTabSz="711200">
                <a:lnSpc>
                  <a:spcPct val="90000"/>
                </a:lnSpc>
                <a:spcAft>
                  <a:spcPct val="15000"/>
                </a:spcAft>
                <a:buFontTx/>
                <a:buChar char="••"/>
              </a:pPr>
              <a:r>
                <a:rPr lang="en-US" sz="1600" dirty="0" smtClean="0"/>
                <a:t>Monitoring electricity &amp; usage</a:t>
              </a:r>
            </a:p>
            <a:p>
              <a:pPr marL="171450" lvl="1" indent="-171450" defTabSz="711200">
                <a:lnSpc>
                  <a:spcPct val="90000"/>
                </a:lnSpc>
                <a:spcAft>
                  <a:spcPct val="15000"/>
                </a:spcAft>
                <a:buFontTx/>
                <a:buChar char="••"/>
              </a:pPr>
              <a:r>
                <a:rPr lang="en-US" sz="1600" dirty="0" smtClean="0"/>
                <a:t>Setting an employee pricing system</a:t>
              </a:r>
            </a:p>
            <a:p>
              <a:pPr marL="171450" lvl="1" indent="-171450" defTabSz="711200">
                <a:lnSpc>
                  <a:spcPct val="90000"/>
                </a:lnSpc>
                <a:spcAft>
                  <a:spcPct val="15000"/>
                </a:spcAft>
                <a:buFontTx/>
                <a:buChar char="••"/>
              </a:pPr>
              <a:r>
                <a:rPr lang="en-US" sz="1600" dirty="0"/>
                <a:t>Establishing employee fairness</a:t>
              </a:r>
            </a:p>
            <a:p>
              <a:pPr marL="171450" lvl="1" indent="-171450" defTabSz="711200">
                <a:lnSpc>
                  <a:spcPct val="90000"/>
                </a:lnSpc>
                <a:spcAft>
                  <a:spcPct val="15000"/>
                </a:spcAft>
                <a:buFontTx/>
                <a:buChar char="••"/>
              </a:pPr>
              <a:r>
                <a:rPr lang="en-US" sz="1600" dirty="0" smtClean="0"/>
                <a:t>Working </a:t>
              </a:r>
              <a:r>
                <a:rPr lang="en-US" sz="1600" dirty="0"/>
                <a:t>with utilities on demand charges</a:t>
              </a:r>
            </a:p>
            <a:p>
              <a:pPr marL="171450" lvl="1" indent="-171450" defTabSz="711200">
                <a:lnSpc>
                  <a:spcPct val="90000"/>
                </a:lnSpc>
                <a:spcAft>
                  <a:spcPct val="15000"/>
                </a:spcAft>
                <a:buFontTx/>
                <a:buChar char="••"/>
              </a:pPr>
              <a:r>
                <a:rPr lang="en-US" sz="1600" dirty="0"/>
                <a:t>Determining management logistics</a:t>
              </a:r>
            </a:p>
            <a:p>
              <a:pPr marL="171450" lvl="1" indent="-171450" algn="l" defTabSz="711200">
                <a:lnSpc>
                  <a:spcPct val="90000"/>
                </a:lnSpc>
                <a:spcBef>
                  <a:spcPct val="0"/>
                </a:spcBef>
                <a:spcAft>
                  <a:spcPct val="15000"/>
                </a:spcAft>
                <a:buChar char="••"/>
              </a:pPr>
              <a:r>
                <a:rPr lang="en-US" sz="1600" kern="1200" dirty="0" smtClean="0"/>
                <a:t>Communicating legal liability</a:t>
              </a:r>
              <a:endParaRPr lang="en-US" sz="1600" kern="1200" dirty="0"/>
            </a:p>
            <a:p>
              <a:pPr marL="171450" lvl="1" indent="-171450" algn="l" defTabSz="711200">
                <a:lnSpc>
                  <a:spcPct val="90000"/>
                </a:lnSpc>
                <a:spcBef>
                  <a:spcPct val="0"/>
                </a:spcBef>
                <a:spcAft>
                  <a:spcPct val="15000"/>
                </a:spcAft>
                <a:buChar char="••"/>
              </a:pPr>
              <a:r>
                <a:rPr lang="en-US" sz="1600" kern="1200" dirty="0" smtClean="0"/>
                <a:t>Developing parking etiquette</a:t>
              </a:r>
              <a:endParaRPr lang="en-US" sz="1600" kern="1200" dirty="0"/>
            </a:p>
          </p:txBody>
        </p:sp>
      </p:grpSp>
    </p:spTree>
    <p:extLst>
      <p:ext uri="{BB962C8B-B14F-4D97-AF65-F5344CB8AC3E}">
        <p14:creationId xmlns:p14="http://schemas.microsoft.com/office/powerpoint/2010/main" val="4213241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arah.Olexsak\Downloads\26457.jpg"/>
          <p:cNvPicPr>
            <a:picLocks noChangeAspect="1" noChangeArrowheads="1"/>
          </p:cNvPicPr>
          <p:nvPr/>
        </p:nvPicPr>
        <p:blipFill rotWithShape="1">
          <a:blip r:embed="rId3">
            <a:extLst>
              <a:ext uri="{28A0092B-C50C-407E-A947-70E740481C1C}">
                <a14:useLocalDpi xmlns:a14="http://schemas.microsoft.com/office/drawing/2010/main" val="0"/>
              </a:ext>
            </a:extLst>
          </a:blip>
          <a:srcRect t="2444" b="30666"/>
          <a:stretch/>
        </p:blipFill>
        <p:spPr bwMode="auto">
          <a:xfrm>
            <a:off x="0" y="2042160"/>
            <a:ext cx="9144000" cy="45872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p:cNvGraphicFramePr/>
          <p:nvPr>
            <p:extLst>
              <p:ext uri="{D42A27DB-BD31-4B8C-83A1-F6EECF244321}">
                <p14:modId xmlns:p14="http://schemas.microsoft.com/office/powerpoint/2010/main" val="2564719815"/>
              </p:ext>
            </p:extLst>
          </p:nvPr>
        </p:nvGraphicFramePr>
        <p:xfrm>
          <a:off x="0" y="1143000"/>
          <a:ext cx="9144000" cy="3200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1"/>
          <p:cNvSpPr>
            <a:spLocks noGrp="1"/>
          </p:cNvSpPr>
          <p:nvPr>
            <p:ph type="title"/>
          </p:nvPr>
        </p:nvSpPr>
        <p:spPr>
          <a:xfrm>
            <a:off x="76200" y="0"/>
            <a:ext cx="7010400" cy="901700"/>
          </a:xfrm>
        </p:spPr>
        <p:txBody>
          <a:bodyPr/>
          <a:lstStyle/>
          <a:p>
            <a:pPr algn="l"/>
            <a:r>
              <a:rPr lang="en-US" dirty="0" smtClean="0"/>
              <a:t>Workplace Charging Challenge Partner Plan</a:t>
            </a:r>
            <a:endParaRPr lang="en-US" dirty="0"/>
          </a:p>
        </p:txBody>
      </p:sp>
      <p:sp>
        <p:nvSpPr>
          <p:cNvPr id="6" name="Right Arrow 5"/>
          <p:cNvSpPr/>
          <p:nvPr/>
        </p:nvSpPr>
        <p:spPr>
          <a:xfrm>
            <a:off x="1097283" y="1143000"/>
            <a:ext cx="7010393" cy="706552"/>
          </a:xfrm>
          <a:prstGeom prst="rightArrow">
            <a:avLst/>
          </a:prstGeom>
          <a:solidFill>
            <a:schemeClr val="accent2"/>
          </a:solidFill>
        </p:spPr>
        <p:style>
          <a:lnRef idx="0">
            <a:schemeClr val="dk1">
              <a:hueOff val="0"/>
              <a:satOff val="0"/>
              <a:lumOff val="0"/>
              <a:alphaOff val="0"/>
            </a:schemeClr>
          </a:lnRef>
          <a:fillRef idx="1">
            <a:scrgbClr r="0" g="0" b="0"/>
          </a:fillRef>
          <a:effectRef idx="0">
            <a:schemeClr val="accent3">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05893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7800" y="0"/>
            <a:ext cx="6908800" cy="901700"/>
          </a:xfrm>
        </p:spPr>
        <p:txBody>
          <a:bodyPr/>
          <a:lstStyle/>
          <a:p>
            <a:r>
              <a:rPr lang="en-US" dirty="0" smtClean="0">
                <a:ea typeface="ＭＳ Ｐゴシック" pitchFamily="-65" charset="-128"/>
              </a:rPr>
              <a:t>Is Workplace Charging Right for You?</a:t>
            </a:r>
            <a:endParaRPr lang="en-US" dirty="0"/>
          </a:p>
        </p:txBody>
      </p:sp>
      <p:sp>
        <p:nvSpPr>
          <p:cNvPr id="6" name="Rounded Rectangle 5"/>
          <p:cNvSpPr/>
          <p:nvPr/>
        </p:nvSpPr>
        <p:spPr>
          <a:xfrm>
            <a:off x="3191636" y="1219201"/>
            <a:ext cx="3830880" cy="142228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Let’s continue the conversation</a:t>
            </a:r>
            <a:endParaRPr lang="en-US" sz="2000" dirty="0"/>
          </a:p>
        </p:txBody>
      </p:sp>
      <p:sp>
        <p:nvSpPr>
          <p:cNvPr id="7" name="Rounded Rectangle 6"/>
          <p:cNvSpPr/>
          <p:nvPr/>
        </p:nvSpPr>
        <p:spPr>
          <a:xfrm>
            <a:off x="3200400" y="3135241"/>
            <a:ext cx="3860801" cy="1411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Learn more about the Workplace Charging Challenge</a:t>
            </a:r>
            <a:endParaRPr lang="en-US" sz="2000" dirty="0"/>
          </a:p>
        </p:txBody>
      </p:sp>
      <p:sp>
        <p:nvSpPr>
          <p:cNvPr id="8" name="Rounded Rectangle 7"/>
          <p:cNvSpPr/>
          <p:nvPr/>
        </p:nvSpPr>
        <p:spPr>
          <a:xfrm>
            <a:off x="3206154" y="5029200"/>
            <a:ext cx="3880446" cy="142228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 Build a successful workplace charging program</a:t>
            </a:r>
            <a:endParaRPr lang="en-US" sz="2000" dirty="0"/>
          </a:p>
        </p:txBody>
      </p:sp>
      <p:sp>
        <p:nvSpPr>
          <p:cNvPr id="15" name="Down Arrow 14"/>
          <p:cNvSpPr/>
          <p:nvPr/>
        </p:nvSpPr>
        <p:spPr>
          <a:xfrm>
            <a:off x="4953000" y="2743200"/>
            <a:ext cx="304800" cy="3048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a:off x="7239000" y="1219200"/>
            <a:ext cx="1476649" cy="1422287"/>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p>
        </p:txBody>
      </p:sp>
      <p:sp>
        <p:nvSpPr>
          <p:cNvPr id="26" name="Rounded Rectangle 25"/>
          <p:cNvSpPr/>
          <p:nvPr/>
        </p:nvSpPr>
        <p:spPr>
          <a:xfrm>
            <a:off x="7262677" y="3135241"/>
            <a:ext cx="1476649" cy="1422287"/>
          </a:xfrm>
          <a:prstGeom prst="roundRect">
            <a:avLst/>
          </a:prstGeom>
          <a:blipFill dpi="0" rotWithShape="1">
            <a:blip r:embed="rId4"/>
            <a:srcRect/>
            <a:stretch>
              <a:fillRect/>
            </a:stretch>
          </a:blip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p>
        </p:txBody>
      </p:sp>
      <p:sp>
        <p:nvSpPr>
          <p:cNvPr id="27" name="Rounded Rectangle 26"/>
          <p:cNvSpPr/>
          <p:nvPr/>
        </p:nvSpPr>
        <p:spPr>
          <a:xfrm>
            <a:off x="7262676" y="5039690"/>
            <a:ext cx="1476649" cy="1422287"/>
          </a:xfrm>
          <a:prstGeom prst="roundRect">
            <a:avLst/>
          </a:prstGeom>
          <a:blipFill dpi="0" rotWithShape="1">
            <a:blip r:embed="rId5">
              <a:extLst>
                <a:ext uri="{BEBA8EAE-BF5A-486C-A8C5-ECC9F3942E4B}">
                  <a14:imgProps xmlns:a14="http://schemas.microsoft.com/office/drawing/2010/main">
                    <a14:imgLayer r:embed="rId6">
                      <a14:imgEffect>
                        <a14:saturation sat="66000"/>
                      </a14:imgEffect>
                    </a14:imgLayer>
                  </a14:imgProps>
                </a:ext>
              </a:extLst>
            </a:blip>
            <a:srcRect/>
            <a:stretch>
              <a:fillRect/>
            </a:stretch>
          </a:blipFill>
          <a:ln w="539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p>
        </p:txBody>
      </p:sp>
      <p:sp>
        <p:nvSpPr>
          <p:cNvPr id="28" name="Down Arrow 27"/>
          <p:cNvSpPr/>
          <p:nvPr/>
        </p:nvSpPr>
        <p:spPr>
          <a:xfrm>
            <a:off x="4946942" y="4648200"/>
            <a:ext cx="304800" cy="3048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00" y="1835932"/>
            <a:ext cx="2971800" cy="4009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750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77800" y="0"/>
            <a:ext cx="6908800" cy="901700"/>
          </a:xfrm>
        </p:spPr>
        <p:txBody>
          <a:bodyPr/>
          <a:lstStyle/>
          <a:p>
            <a:r>
              <a:rPr lang="en-US" dirty="0" smtClean="0">
                <a:ea typeface="ＭＳ Ｐゴシック" pitchFamily="-65" charset="-128"/>
              </a:rPr>
              <a:t>Let’s Continue the Conversation</a:t>
            </a:r>
          </a:p>
        </p:txBody>
      </p:sp>
      <p:sp>
        <p:nvSpPr>
          <p:cNvPr id="53251" name="Rectangle 3"/>
          <p:cNvSpPr txBox="1">
            <a:spLocks noChangeArrowheads="1"/>
          </p:cNvSpPr>
          <p:nvPr/>
        </p:nvSpPr>
        <p:spPr bwMode="auto">
          <a:xfrm>
            <a:off x="457200" y="1219200"/>
            <a:ext cx="8229600" cy="2895600"/>
          </a:xfrm>
          <a:prstGeom prst="rect">
            <a:avLst/>
          </a:prstGeom>
          <a:noFill/>
          <a:ln w="9525">
            <a:noFill/>
            <a:miter lim="800000"/>
            <a:headEnd/>
            <a:tailEnd/>
          </a:ln>
        </p:spPr>
        <p:txBody>
          <a:bodyPr lIns="0" tIns="0" rIns="0" bIns="0"/>
          <a:lstStyle/>
          <a:p>
            <a:pPr eaLnBrk="1" hangingPunct="1">
              <a:spcBef>
                <a:spcPts val="0"/>
              </a:spcBef>
              <a:buNone/>
            </a:pPr>
            <a:r>
              <a:rPr lang="en-US" sz="2400" b="1" dirty="0"/>
              <a:t>Presenter’s Name</a:t>
            </a:r>
          </a:p>
          <a:p>
            <a:pPr eaLnBrk="1" hangingPunct="1">
              <a:spcBef>
                <a:spcPts val="0"/>
              </a:spcBef>
              <a:buNone/>
            </a:pPr>
            <a:r>
              <a:rPr lang="en-US" sz="2000" dirty="0"/>
              <a:t>E-mail address</a:t>
            </a:r>
          </a:p>
          <a:p>
            <a:pPr eaLnBrk="1" hangingPunct="1">
              <a:spcBef>
                <a:spcPts val="0"/>
              </a:spcBef>
              <a:buNone/>
            </a:pPr>
            <a:r>
              <a:rPr lang="en-US" sz="2000" dirty="0"/>
              <a:t>Phone </a:t>
            </a:r>
            <a:r>
              <a:rPr lang="en-US" sz="2000" dirty="0" smtClean="0"/>
              <a:t>number</a:t>
            </a:r>
          </a:p>
          <a:p>
            <a:pPr eaLnBrk="1" hangingPunct="1">
              <a:spcBef>
                <a:spcPts val="0"/>
              </a:spcBef>
              <a:buNone/>
            </a:pPr>
            <a:r>
              <a:rPr lang="en-US" b="1" dirty="0" smtClean="0"/>
              <a:t> </a:t>
            </a:r>
            <a:endParaRPr lang="en-US" b="1" dirty="0"/>
          </a:p>
          <a:p>
            <a:pPr eaLnBrk="1" hangingPunct="1">
              <a:spcBef>
                <a:spcPts val="0"/>
              </a:spcBef>
              <a:buNone/>
            </a:pPr>
            <a:r>
              <a:rPr lang="en-US" sz="2000" b="1" dirty="0" smtClean="0"/>
              <a:t>Workplace Charging Challenge</a:t>
            </a:r>
          </a:p>
          <a:p>
            <a:pPr marL="0" lvl="1">
              <a:spcBef>
                <a:spcPts val="0"/>
              </a:spcBef>
            </a:pPr>
            <a:r>
              <a:rPr lang="en-US" sz="2000" dirty="0">
                <a:hlinkClick r:id="rId3"/>
              </a:rPr>
              <a:t>WorkplaceCharging@ee.doe.gov</a:t>
            </a:r>
          </a:p>
          <a:p>
            <a:pPr marL="0" lvl="1">
              <a:spcBef>
                <a:spcPts val="0"/>
              </a:spcBef>
            </a:pPr>
            <a:r>
              <a:rPr lang="en-US" sz="2000" dirty="0" smtClean="0">
                <a:hlinkClick r:id="rId3"/>
              </a:rPr>
              <a:t>www.electricvehicles.energy.gov</a:t>
            </a:r>
            <a:endParaRPr lang="en-US" sz="2000" dirty="0" smtClean="0"/>
          </a:p>
          <a:p>
            <a:pPr marL="0" lvl="1">
              <a:spcBef>
                <a:spcPts val="0"/>
              </a:spcBef>
            </a:pPr>
            <a:endParaRPr lang="en-US" dirty="0" smtClean="0"/>
          </a:p>
          <a:p>
            <a:pPr marL="342900" indent="-342900" eaLnBrk="0" hangingPunct="0">
              <a:spcBef>
                <a:spcPts val="0"/>
              </a:spcBef>
              <a:buClr>
                <a:schemeClr val="tx1"/>
              </a:buClr>
            </a:pPr>
            <a:r>
              <a:rPr lang="en-US" sz="2000" b="1" dirty="0" smtClean="0"/>
              <a:t>Clean Cities</a:t>
            </a:r>
            <a:endParaRPr lang="en-US" sz="2000" b="1" dirty="0"/>
          </a:p>
          <a:p>
            <a:pPr marL="342900" indent="-342900" eaLnBrk="0" hangingPunct="0">
              <a:spcBef>
                <a:spcPts val="0"/>
              </a:spcBef>
              <a:buClr>
                <a:schemeClr val="tx1"/>
              </a:buClr>
            </a:pPr>
            <a:r>
              <a:rPr lang="en-US" sz="2000" dirty="0" smtClean="0">
                <a:hlinkClick r:id="rId4"/>
              </a:rPr>
              <a:t>www.cleancities.energy.gov</a:t>
            </a:r>
            <a:endParaRPr lang="en-US" sz="2000" dirty="0" smtClean="0"/>
          </a:p>
          <a:p>
            <a:pPr marL="342900" indent="-342900" eaLnBrk="0" hangingPunct="0">
              <a:spcBef>
                <a:spcPts val="0"/>
              </a:spcBef>
              <a:buClr>
                <a:schemeClr val="tx1"/>
              </a:buClr>
            </a:pPr>
            <a:endParaRPr lang="en-US" sz="2000" dirty="0" smtClean="0"/>
          </a:p>
        </p:txBody>
      </p:sp>
      <p:pic>
        <p:nvPicPr>
          <p:cNvPr id="4098" name="Picture 2" descr="C:\Users\Sarah.Olexsak\Downloads\2645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7712"/>
          <a:stretch/>
        </p:blipFill>
        <p:spPr bwMode="auto">
          <a:xfrm>
            <a:off x="0" y="4495800"/>
            <a:ext cx="9144000" cy="197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3369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0"/>
            <a:ext cx="6983430" cy="1024446"/>
          </a:xfrm>
        </p:spPr>
        <p:txBody>
          <a:bodyPr/>
          <a:lstStyle/>
          <a:p>
            <a:r>
              <a:rPr lang="en-US" dirty="0" smtClean="0"/>
              <a:t>Goal</a:t>
            </a:r>
            <a:r>
              <a:rPr lang="en-US" dirty="0"/>
              <a:t>: Affordable </a:t>
            </a:r>
            <a:r>
              <a:rPr lang="en-US" dirty="0" smtClean="0"/>
              <a:t>&amp; Convenient Plug-In Electric Vehicles (PEVs)</a:t>
            </a:r>
            <a:endParaRPr lang="en-US"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794"/>
          <a:stretch/>
        </p:blipFill>
        <p:spPr bwMode="auto">
          <a:xfrm>
            <a:off x="228600" y="2209800"/>
            <a:ext cx="8713290" cy="3098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04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1500" fill="hold"/>
                                        <p:tgtEl>
                                          <p:spTgt spid="2050"/>
                                        </p:tgtEl>
                                        <p:attrNameLst>
                                          <p:attrName>ppt_x</p:attrName>
                                        </p:attrNameLst>
                                      </p:cBhvr>
                                      <p:tavLst>
                                        <p:tav tm="0">
                                          <p:val>
                                            <p:strVal val="0-#ppt_w/2"/>
                                          </p:val>
                                        </p:tav>
                                        <p:tav tm="100000">
                                          <p:val>
                                            <p:strVal val="#ppt_x"/>
                                          </p:val>
                                        </p:tav>
                                      </p:tavLst>
                                    </p:anim>
                                    <p:anim calcmode="lin" valueType="num">
                                      <p:cBhvr additive="base">
                                        <p:cTn id="8" dur="1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6351821"/>
            <a:ext cx="5257801" cy="277579"/>
          </a:xfrm>
          <a:prstGeom prst="rect">
            <a:avLst/>
          </a:prstGeom>
        </p:spPr>
        <p:txBody>
          <a:bodyPr vert="horz" wrap="non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rPr>
              <a:t>Source: Argonne National Laboratory for US Department of Energy, revised </a:t>
            </a:r>
            <a:r>
              <a:rPr lang="en-US" sz="1200" dirty="0" smtClean="0">
                <a:solidFill>
                  <a:srgbClr val="000000"/>
                </a:solidFill>
                <a:latin typeface="Arial Narrow"/>
                <a:ea typeface="+mn-ea"/>
                <a:cs typeface="Arial Narrow"/>
              </a:rPr>
              <a:t>September </a:t>
            </a:r>
            <a:r>
              <a:rPr kumimoji="0" lang="en-US" sz="1200" i="0" u="none" strike="noStrike" kern="1200" cap="none" spc="0" normalizeH="0" noProof="0" dirty="0" smtClean="0">
                <a:ln>
                  <a:noFill/>
                </a:ln>
                <a:solidFill>
                  <a:srgbClr val="000000"/>
                </a:solidFill>
                <a:effectLst/>
                <a:uLnTx/>
                <a:uFillTx/>
                <a:latin typeface="Arial Narrow"/>
                <a:ea typeface="+mn-ea"/>
                <a:cs typeface="Arial Narrow"/>
              </a:rPr>
              <a:t>2015</a:t>
            </a:r>
            <a:endPar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endParaRPr>
          </a:p>
        </p:txBody>
      </p:sp>
      <p:sp>
        <p:nvSpPr>
          <p:cNvPr id="6" name="TextBox 5"/>
          <p:cNvSpPr txBox="1"/>
          <p:nvPr/>
        </p:nvSpPr>
        <p:spPr>
          <a:xfrm>
            <a:off x="0" y="0"/>
            <a:ext cx="7162800" cy="92885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defTabSz="457200" eaLnBrk="1" hangingPunct="1">
              <a:lnSpc>
                <a:spcPts val="2800"/>
              </a:lnSpc>
              <a:defRPr sz="2600">
                <a:solidFill>
                  <a:srgbClr val="F2F2F2"/>
                </a:solidFill>
                <a:latin typeface="+mj-lt"/>
                <a:cs typeface="ＭＳ Ｐゴシック" pitchFamily="-108" charset="-128"/>
              </a:defRPr>
            </a:lvl1pPr>
            <a:lvl2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2pPr>
            <a:lvl3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3pPr>
            <a:lvl4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4pPr>
            <a:lvl5pPr defTabSz="457200" eaLnBrk="0" hangingPunct="0">
              <a:lnSpc>
                <a:spcPts val="2800"/>
              </a:lnSpc>
              <a:defRPr sz="2600">
                <a:solidFill>
                  <a:srgbClr val="F2F2F2"/>
                </a:solidFill>
                <a:latin typeface="Arial" pitchFamily="-108" charset="0"/>
                <a:ea typeface="ＭＳ Ｐゴシック" pitchFamily="-108" charset="-128"/>
                <a:cs typeface="ＭＳ Ｐゴシック" pitchFamily="-108" charset="-128"/>
              </a:defRPr>
            </a:lvl5pPr>
            <a:lvl6pPr marL="4572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6pPr>
            <a:lvl7pPr marL="9144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7pPr>
            <a:lvl8pPr marL="13716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8pPr>
            <a:lvl9pPr marL="1828800" defTabSz="457200" fontAlgn="base">
              <a:lnSpc>
                <a:spcPts val="2800"/>
              </a:lnSpc>
              <a:spcBef>
                <a:spcPct val="0"/>
              </a:spcBef>
              <a:spcAft>
                <a:spcPct val="0"/>
              </a:spcAft>
              <a:defRPr sz="2600">
                <a:solidFill>
                  <a:srgbClr val="F2F2F2"/>
                </a:solidFill>
                <a:latin typeface="Arial" pitchFamily="-108" charset="0"/>
                <a:ea typeface="ＭＳ Ｐゴシック" pitchFamily="-108" charset="-128"/>
                <a:cs typeface="ＭＳ Ｐゴシック" pitchFamily="-108" charset="-128"/>
              </a:defRPr>
            </a:lvl9pPr>
          </a:lstStyle>
          <a:p>
            <a:r>
              <a:rPr lang="en-US" sz="3200" dirty="0" smtClean="0">
                <a:solidFill>
                  <a:schemeClr val="bg1"/>
                </a:solidFill>
              </a:rPr>
              <a:t>U.S. PEV Sales Rising</a:t>
            </a:r>
            <a:endParaRPr lang="en-US" sz="3200" dirty="0">
              <a:solidFill>
                <a:schemeClr val="bg1"/>
              </a:solidFill>
            </a:endParaRPr>
          </a:p>
        </p:txBody>
      </p:sp>
      <p:graphicFrame>
        <p:nvGraphicFramePr>
          <p:cNvPr id="7" name="Chart 6"/>
          <p:cNvGraphicFramePr>
            <a:graphicFrameLocks/>
          </p:cNvGraphicFramePr>
          <p:nvPr>
            <p:extLst>
              <p:ext uri="{D42A27DB-BD31-4B8C-83A1-F6EECF244321}">
                <p14:modId xmlns:p14="http://schemas.microsoft.com/office/powerpoint/2010/main" val="2130445542"/>
              </p:ext>
            </p:extLst>
          </p:nvPr>
        </p:nvGraphicFramePr>
        <p:xfrm>
          <a:off x="0" y="924839"/>
          <a:ext cx="9144000" cy="54269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72302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Chart 59"/>
          <p:cNvGraphicFramePr>
            <a:graphicFrameLocks/>
          </p:cNvGraphicFramePr>
          <p:nvPr>
            <p:extLst>
              <p:ext uri="{D42A27DB-BD31-4B8C-83A1-F6EECF244321}">
                <p14:modId xmlns:p14="http://schemas.microsoft.com/office/powerpoint/2010/main" val="1157949180"/>
              </p:ext>
            </p:extLst>
          </p:nvPr>
        </p:nvGraphicFramePr>
        <p:xfrm>
          <a:off x="-152400" y="1888121"/>
          <a:ext cx="9996236" cy="4577840"/>
        </p:xfrm>
        <a:graphic>
          <a:graphicData uri="http://schemas.openxmlformats.org/drawingml/2006/chart">
            <c:chart xmlns:c="http://schemas.openxmlformats.org/drawingml/2006/chart" xmlns:r="http://schemas.openxmlformats.org/officeDocument/2006/relationships" r:id="rId3"/>
          </a:graphicData>
        </a:graphic>
      </p:graphicFrame>
      <p:sp>
        <p:nvSpPr>
          <p:cNvPr id="48" name="Title 2"/>
          <p:cNvSpPr>
            <a:spLocks noGrp="1"/>
          </p:cNvSpPr>
          <p:nvPr>
            <p:ph type="title"/>
          </p:nvPr>
        </p:nvSpPr>
        <p:spPr>
          <a:xfrm>
            <a:off x="177800" y="0"/>
            <a:ext cx="6756400" cy="901700"/>
          </a:xfrm>
        </p:spPr>
        <p:txBody>
          <a:bodyPr/>
          <a:lstStyle/>
          <a:p>
            <a:r>
              <a:rPr lang="en-US" dirty="0"/>
              <a:t>Continued </a:t>
            </a:r>
            <a:r>
              <a:rPr lang="en-US" dirty="0" smtClean="0"/>
              <a:t>PEV </a:t>
            </a:r>
            <a:r>
              <a:rPr lang="en-US" dirty="0"/>
              <a:t>Market Growth</a:t>
            </a:r>
          </a:p>
        </p:txBody>
      </p:sp>
      <p:sp>
        <p:nvSpPr>
          <p:cNvPr id="13" name="Rounded Rectangle 12"/>
          <p:cNvSpPr/>
          <p:nvPr/>
        </p:nvSpPr>
        <p:spPr>
          <a:xfrm>
            <a:off x="228600" y="1138105"/>
            <a:ext cx="8719690" cy="614495"/>
          </a:xfrm>
          <a:prstGeom prst="roundRect">
            <a:avLst/>
          </a:prstGeom>
          <a:solidFill>
            <a:schemeClr val="bg1"/>
          </a:solidFill>
          <a:ln w="762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b="1" dirty="0" smtClean="0">
                <a:solidFill>
                  <a:schemeClr val="accent3"/>
                </a:solidFill>
                <a:cs typeface="Tahoma" pitchFamily="-65" charset="0"/>
              </a:rPr>
              <a:t>Annual PEV sales and PEVs Available for </a:t>
            </a:r>
            <a:r>
              <a:rPr lang="en-US" sz="2200" b="1" dirty="0">
                <a:solidFill>
                  <a:schemeClr val="accent3"/>
                </a:solidFill>
                <a:cs typeface="Tahoma" pitchFamily="-65" charset="0"/>
              </a:rPr>
              <a:t>Consumer </a:t>
            </a:r>
            <a:r>
              <a:rPr lang="en-US" sz="2200" b="1" dirty="0" smtClean="0">
                <a:solidFill>
                  <a:schemeClr val="accent3"/>
                </a:solidFill>
                <a:cs typeface="Tahoma" pitchFamily="-65" charset="0"/>
              </a:rPr>
              <a:t>Purchase</a:t>
            </a:r>
            <a:endParaRPr lang="en-US" sz="2200" b="1" dirty="0">
              <a:solidFill>
                <a:schemeClr val="accent3"/>
              </a:solidFill>
              <a:cs typeface="Tahoma" pitchFamily="-65" charset="0"/>
            </a:endParaRPr>
          </a:p>
        </p:txBody>
      </p:sp>
      <p:graphicFrame>
        <p:nvGraphicFramePr>
          <p:cNvPr id="46" name="Chart 45"/>
          <p:cNvGraphicFramePr>
            <a:graphicFrameLocks/>
          </p:cNvGraphicFramePr>
          <p:nvPr>
            <p:extLst>
              <p:ext uri="{D42A27DB-BD31-4B8C-83A1-F6EECF244321}">
                <p14:modId xmlns:p14="http://schemas.microsoft.com/office/powerpoint/2010/main" val="92686094"/>
              </p:ext>
            </p:extLst>
          </p:nvPr>
        </p:nvGraphicFramePr>
        <p:xfrm>
          <a:off x="4267200" y="1888121"/>
          <a:ext cx="798774" cy="831757"/>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p:cNvSpPr/>
          <p:nvPr/>
        </p:nvSpPr>
        <p:spPr>
          <a:xfrm>
            <a:off x="5872670" y="2971182"/>
            <a:ext cx="2819400" cy="29890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0" name="Chart 49"/>
          <p:cNvGraphicFramePr>
            <a:graphicFrameLocks/>
          </p:cNvGraphicFramePr>
          <p:nvPr>
            <p:extLst>
              <p:ext uri="{D42A27DB-BD31-4B8C-83A1-F6EECF244321}">
                <p14:modId xmlns:p14="http://schemas.microsoft.com/office/powerpoint/2010/main" val="4072361525"/>
              </p:ext>
            </p:extLst>
          </p:nvPr>
        </p:nvGraphicFramePr>
        <p:xfrm>
          <a:off x="7699758" y="2306698"/>
          <a:ext cx="1259905" cy="141559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1" name="Chart 50"/>
          <p:cNvGraphicFramePr>
            <a:graphicFrameLocks/>
          </p:cNvGraphicFramePr>
          <p:nvPr>
            <p:extLst>
              <p:ext uri="{D42A27DB-BD31-4B8C-83A1-F6EECF244321}">
                <p14:modId xmlns:p14="http://schemas.microsoft.com/office/powerpoint/2010/main" val="3076203439"/>
              </p:ext>
            </p:extLst>
          </p:nvPr>
        </p:nvGraphicFramePr>
        <p:xfrm>
          <a:off x="3675987" y="3108112"/>
          <a:ext cx="1981200" cy="1937713"/>
        </p:xfrm>
        <a:graphic>
          <a:graphicData uri="http://schemas.openxmlformats.org/drawingml/2006/chart">
            <c:chart xmlns:c="http://schemas.openxmlformats.org/drawingml/2006/chart" xmlns:r="http://schemas.openxmlformats.org/officeDocument/2006/relationships" r:id="rId6"/>
          </a:graphicData>
        </a:graphic>
      </p:graphicFrame>
      <p:sp>
        <p:nvSpPr>
          <p:cNvPr id="56" name="Content Placeholder 4"/>
          <p:cNvSpPr txBox="1">
            <a:spLocks/>
          </p:cNvSpPr>
          <p:nvPr/>
        </p:nvSpPr>
        <p:spPr bwMode="auto">
          <a:xfrm>
            <a:off x="5638800" y="3802388"/>
            <a:ext cx="3614290" cy="3832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spcAft>
                <a:spcPts val="0"/>
              </a:spcAft>
              <a:buFont typeface="Arial" charset="0"/>
              <a:buNone/>
            </a:pPr>
            <a:r>
              <a:rPr lang="en-US" sz="2000" b="1" dirty="0" smtClean="0">
                <a:solidFill>
                  <a:schemeClr val="accent3"/>
                </a:solidFill>
                <a:ea typeface="ＭＳ Ｐゴシック" pitchFamily="-65" charset="-128"/>
                <a:cs typeface="Tahoma" pitchFamily="-65" charset="0"/>
              </a:rPr>
              <a:t>2013: 97,102 (16 models)</a:t>
            </a:r>
          </a:p>
        </p:txBody>
      </p:sp>
      <p:sp>
        <p:nvSpPr>
          <p:cNvPr id="57" name="Content Placeholder 4"/>
          <p:cNvSpPr txBox="1">
            <a:spLocks/>
          </p:cNvSpPr>
          <p:nvPr/>
        </p:nvSpPr>
        <p:spPr bwMode="auto">
          <a:xfrm>
            <a:off x="4720904" y="2759971"/>
            <a:ext cx="3614290" cy="3142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spcAft>
                <a:spcPts val="0"/>
              </a:spcAft>
              <a:buFont typeface="Arial" charset="0"/>
              <a:buNone/>
            </a:pPr>
            <a:r>
              <a:rPr lang="en-US" sz="2000" b="1" dirty="0" smtClean="0">
                <a:solidFill>
                  <a:schemeClr val="accent3"/>
                </a:solidFill>
                <a:ea typeface="ＭＳ Ｐゴシック" pitchFamily="-65" charset="-128"/>
                <a:cs typeface="Tahoma" pitchFamily="-65" charset="0"/>
              </a:rPr>
              <a:t>2012: 53,169 (11 models)</a:t>
            </a:r>
            <a:endParaRPr lang="en-US" sz="2000" b="1" dirty="0">
              <a:solidFill>
                <a:schemeClr val="accent3"/>
              </a:solidFill>
              <a:ea typeface="ＭＳ Ｐゴシック" pitchFamily="-65" charset="-128"/>
              <a:cs typeface="Tahoma" pitchFamily="-65" charset="0"/>
            </a:endParaRPr>
          </a:p>
        </p:txBody>
      </p:sp>
      <p:sp>
        <p:nvSpPr>
          <p:cNvPr id="58" name="Content Placeholder 4"/>
          <p:cNvSpPr txBox="1">
            <a:spLocks/>
          </p:cNvSpPr>
          <p:nvPr/>
        </p:nvSpPr>
        <p:spPr bwMode="auto">
          <a:xfrm>
            <a:off x="4953000" y="2045174"/>
            <a:ext cx="3614290" cy="4203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spcAft>
                <a:spcPts val="0"/>
              </a:spcAft>
              <a:buFont typeface="Arial" charset="0"/>
              <a:buNone/>
            </a:pPr>
            <a:r>
              <a:rPr lang="en-US" sz="2000" b="1" dirty="0" smtClean="0">
                <a:solidFill>
                  <a:schemeClr val="accent3"/>
                </a:solidFill>
                <a:ea typeface="ＭＳ Ｐゴシック" pitchFamily="-65" charset="-128"/>
                <a:cs typeface="Tahoma" pitchFamily="-65" charset="0"/>
              </a:rPr>
              <a:t>2011: 17,763 (4 models)</a:t>
            </a:r>
            <a:r>
              <a:rPr lang="en-US" b="1" dirty="0" smtClean="0">
                <a:solidFill>
                  <a:schemeClr val="accent3"/>
                </a:solidFill>
                <a:ea typeface="ＭＳ Ｐゴシック" pitchFamily="-65" charset="-128"/>
                <a:cs typeface="Tahoma" pitchFamily="-65" charset="0"/>
              </a:rPr>
              <a:t> </a:t>
            </a:r>
            <a:r>
              <a:rPr lang="en-US" sz="2800" b="1" dirty="0" smtClean="0">
                <a:solidFill>
                  <a:schemeClr val="accent3"/>
                </a:solidFill>
                <a:ea typeface="ＭＳ Ｐゴシック" pitchFamily="-65" charset="-128"/>
                <a:cs typeface="Tahoma" pitchFamily="-65" charset="0"/>
              </a:rPr>
              <a:t/>
            </a:r>
            <a:br>
              <a:rPr lang="en-US" sz="2800" b="1" dirty="0" smtClean="0">
                <a:solidFill>
                  <a:schemeClr val="accent3"/>
                </a:solidFill>
                <a:ea typeface="ＭＳ Ｐゴシック" pitchFamily="-65" charset="-128"/>
                <a:cs typeface="Tahoma" pitchFamily="-65" charset="0"/>
              </a:rPr>
            </a:br>
            <a:endParaRPr lang="en-US" sz="2000" b="1" dirty="0" smtClean="0">
              <a:solidFill>
                <a:schemeClr val="accent3"/>
              </a:solidFill>
              <a:ea typeface="ＭＳ Ｐゴシック" pitchFamily="-65" charset="-128"/>
              <a:cs typeface="Tahoma" pitchFamily="-65" charset="0"/>
            </a:endParaRPr>
          </a:p>
        </p:txBody>
      </p:sp>
      <p:sp>
        <p:nvSpPr>
          <p:cNvPr id="59" name="Content Placeholder 4"/>
          <p:cNvSpPr txBox="1">
            <a:spLocks/>
          </p:cNvSpPr>
          <p:nvPr/>
        </p:nvSpPr>
        <p:spPr bwMode="auto">
          <a:xfrm>
            <a:off x="3398353" y="5257800"/>
            <a:ext cx="3614290" cy="3854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spcAft>
                <a:spcPts val="0"/>
              </a:spcAft>
              <a:buFont typeface="Arial" charset="0"/>
              <a:buNone/>
            </a:pPr>
            <a:r>
              <a:rPr lang="en-US" sz="2000" b="1" dirty="0" smtClean="0">
                <a:solidFill>
                  <a:schemeClr val="accent3"/>
                </a:solidFill>
                <a:ea typeface="ＭＳ Ｐゴシック" pitchFamily="-65" charset="-128"/>
                <a:cs typeface="Tahoma" pitchFamily="-65" charset="0"/>
              </a:rPr>
              <a:t>2014: 118,882 (22 models)</a:t>
            </a:r>
          </a:p>
        </p:txBody>
      </p:sp>
      <p:graphicFrame>
        <p:nvGraphicFramePr>
          <p:cNvPr id="14" name="Chart 13"/>
          <p:cNvGraphicFramePr>
            <a:graphicFrameLocks/>
          </p:cNvGraphicFramePr>
          <p:nvPr>
            <p:extLst>
              <p:ext uri="{D42A27DB-BD31-4B8C-83A1-F6EECF244321}">
                <p14:modId xmlns:p14="http://schemas.microsoft.com/office/powerpoint/2010/main" val="2676761616"/>
              </p:ext>
            </p:extLst>
          </p:nvPr>
        </p:nvGraphicFramePr>
        <p:xfrm>
          <a:off x="6484124" y="4076969"/>
          <a:ext cx="2674053" cy="2637422"/>
        </p:xfrm>
        <a:graphic>
          <a:graphicData uri="http://schemas.openxmlformats.org/drawingml/2006/chart">
            <c:chart xmlns:c="http://schemas.openxmlformats.org/drawingml/2006/chart" xmlns:r="http://schemas.openxmlformats.org/officeDocument/2006/relationships" r:id="rId7"/>
          </a:graphicData>
        </a:graphic>
      </p:graphicFrame>
      <p:sp>
        <p:nvSpPr>
          <p:cNvPr id="15" name="TextBox 1"/>
          <p:cNvSpPr txBox="1"/>
          <p:nvPr/>
        </p:nvSpPr>
        <p:spPr>
          <a:xfrm>
            <a:off x="195997" y="6118019"/>
            <a:ext cx="5257801" cy="495188"/>
          </a:xfrm>
          <a:prstGeom prst="rect">
            <a:avLst/>
          </a:prstGeom>
        </p:spPr>
        <p:txBody>
          <a:bodyPr vert="horz" wrap="none" lIns="91440" tIns="45720" rIns="91440" bIns="45720" rtlCol="0">
            <a:normAutofit fontScale="92500" lnSpcReduction="20000"/>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R="0" defTabSz="457200" rtl="0" eaLnBrk="1" fontAlgn="auto" latinLnBrk="0" hangingPunct="1">
              <a:lnSpc>
                <a:spcPct val="100000"/>
              </a:lnSpc>
              <a:spcBef>
                <a:spcPct val="20000"/>
              </a:spcBef>
              <a:spcAft>
                <a:spcPts val="0"/>
              </a:spcAft>
              <a:buClrTx/>
              <a:buSzTx/>
              <a:tabLst/>
            </a:pPr>
            <a:r>
              <a:rPr kumimoji="0" lang="en-US" sz="2000" i="0" u="none" strike="noStrike" kern="1200" cap="none" spc="0" normalizeH="0" baseline="0" noProof="0" dirty="0" smtClean="0">
                <a:ln>
                  <a:noFill/>
                </a:ln>
                <a:solidFill>
                  <a:srgbClr val="00B0F0"/>
                </a:solidFill>
                <a:effectLst/>
                <a:uLnTx/>
                <a:uFillTx/>
                <a:ea typeface="+mn-ea"/>
                <a:cs typeface="Arial Narrow"/>
              </a:rPr>
              <a:t>* Tesla Model S</a:t>
            </a:r>
            <a:r>
              <a:rPr kumimoji="0" lang="en-US" sz="2000" i="0" u="none" strike="noStrike" kern="1200" cap="none" spc="0" normalizeH="0" noProof="0" dirty="0" smtClean="0">
                <a:ln>
                  <a:noFill/>
                </a:ln>
                <a:solidFill>
                  <a:srgbClr val="00B0F0"/>
                </a:solidFill>
                <a:effectLst/>
                <a:uLnTx/>
                <a:uFillTx/>
                <a:ea typeface="+mn-ea"/>
                <a:cs typeface="Arial Narrow"/>
              </a:rPr>
              <a:t> Sales Estimated</a:t>
            </a:r>
          </a:p>
          <a:p>
            <a:pPr marR="0" defTabSz="457200" rtl="0" eaLnBrk="1" fontAlgn="auto" latinLnBrk="0" hangingPunct="1">
              <a:lnSpc>
                <a:spcPct val="100000"/>
              </a:lnSpc>
              <a:spcBef>
                <a:spcPct val="20000"/>
              </a:spcBef>
              <a:spcAft>
                <a:spcPts val="0"/>
              </a:spcAft>
              <a:buClrTx/>
              <a:buSzTx/>
              <a:tabLst/>
            </a:pPr>
            <a:r>
              <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rPr>
              <a:t>Source: Argonne National Laboratory for US Department of Energy, revised </a:t>
            </a:r>
            <a:r>
              <a:rPr lang="en-US" sz="1200" dirty="0" smtClean="0">
                <a:solidFill>
                  <a:srgbClr val="000000"/>
                </a:solidFill>
                <a:latin typeface="Arial Narrow"/>
                <a:ea typeface="+mn-ea"/>
                <a:cs typeface="Arial Narrow"/>
              </a:rPr>
              <a:t>September </a:t>
            </a:r>
            <a:r>
              <a:rPr kumimoji="0" lang="en-US" sz="1200" i="0" u="none" strike="noStrike" kern="1200" cap="none" spc="0" normalizeH="0" noProof="0" dirty="0" smtClean="0">
                <a:ln>
                  <a:noFill/>
                </a:ln>
                <a:solidFill>
                  <a:srgbClr val="000000"/>
                </a:solidFill>
                <a:effectLst/>
                <a:uLnTx/>
                <a:uFillTx/>
                <a:latin typeface="Arial Narrow"/>
                <a:ea typeface="+mn-ea"/>
                <a:cs typeface="Arial Narrow"/>
              </a:rPr>
              <a:t>2015</a:t>
            </a:r>
            <a:endPar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endParaRPr>
          </a:p>
        </p:txBody>
      </p:sp>
    </p:spTree>
    <p:extLst>
      <p:ext uri="{BB962C8B-B14F-4D97-AF65-F5344CB8AC3E}">
        <p14:creationId xmlns:p14="http://schemas.microsoft.com/office/powerpoint/2010/main" val="32058030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
          <p:cNvSpPr>
            <a:spLocks noGrp="1"/>
          </p:cNvSpPr>
          <p:nvPr>
            <p:ph type="title"/>
          </p:nvPr>
        </p:nvSpPr>
        <p:spPr>
          <a:xfrm>
            <a:off x="177800" y="0"/>
            <a:ext cx="6756400" cy="901700"/>
          </a:xfrm>
        </p:spPr>
        <p:txBody>
          <a:bodyPr/>
          <a:lstStyle/>
          <a:p>
            <a:r>
              <a:rPr lang="en-US" dirty="0"/>
              <a:t>Workplace = Prime Charging Opportunity</a:t>
            </a:r>
          </a:p>
        </p:txBody>
      </p:sp>
      <p:grpSp>
        <p:nvGrpSpPr>
          <p:cNvPr id="36" name="Group 35"/>
          <p:cNvGrpSpPr/>
          <p:nvPr/>
        </p:nvGrpSpPr>
        <p:grpSpPr>
          <a:xfrm>
            <a:off x="0" y="1447800"/>
            <a:ext cx="9144000" cy="4666311"/>
            <a:chOff x="0" y="1447800"/>
            <a:chExt cx="9144000" cy="4666311"/>
          </a:xfrm>
        </p:grpSpPr>
        <p:sp>
          <p:nvSpPr>
            <p:cNvPr id="39" name="TextBox 38"/>
            <p:cNvSpPr txBox="1"/>
            <p:nvPr/>
          </p:nvSpPr>
          <p:spPr>
            <a:xfrm>
              <a:off x="1500620" y="2590800"/>
              <a:ext cx="1676400" cy="1295401"/>
            </a:xfrm>
            <a:prstGeom prst="rect">
              <a:avLst/>
            </a:prstGeom>
          </p:spPr>
          <p:txBody>
            <a:bodyPr vert="horz" wrap="square" lIns="91440" tIns="45720" rIns="91440" bIns="45720" rtlCol="0">
              <a:normAutofit/>
            </a:bodyPr>
            <a:lstStyle/>
            <a:p>
              <a:pPr algn="ctr" defTabSz="457200" fontAlgn="auto">
                <a:spcBef>
                  <a:spcPts val="0"/>
                </a:spcBef>
                <a:spcAft>
                  <a:spcPts val="0"/>
                </a:spcAft>
              </a:pPr>
              <a:r>
                <a:rPr lang="en-US" sz="2800" dirty="0" smtClean="0">
                  <a:latin typeface="Arial Narrow"/>
                  <a:cs typeface="Arial Narrow"/>
                </a:rPr>
                <a:t>6.5-8+ </a:t>
              </a:r>
              <a:br>
                <a:rPr lang="en-US" sz="2800" dirty="0" smtClean="0">
                  <a:latin typeface="Arial Narrow"/>
                  <a:cs typeface="Arial Narrow"/>
                </a:rPr>
              </a:br>
              <a:r>
                <a:rPr lang="en-US" sz="2800" dirty="0" smtClean="0">
                  <a:latin typeface="Arial Narrow"/>
                  <a:cs typeface="Arial Narrow"/>
                </a:rPr>
                <a:t>hours</a:t>
              </a:r>
            </a:p>
            <a:p>
              <a:pPr algn="ctr" defTabSz="457200" fontAlgn="auto">
                <a:spcBef>
                  <a:spcPts val="0"/>
                </a:spcBef>
                <a:spcAft>
                  <a:spcPts val="0"/>
                </a:spcAft>
              </a:pPr>
              <a:endParaRPr lang="en-US" sz="2000" dirty="0" smtClean="0">
                <a:latin typeface="Arial Narrow"/>
                <a:cs typeface="Arial Narrow"/>
              </a:endParaRPr>
            </a:p>
          </p:txBody>
        </p:sp>
        <p:graphicFrame>
          <p:nvGraphicFramePr>
            <p:cNvPr id="40" name="Chart 39"/>
            <p:cNvGraphicFramePr/>
            <p:nvPr>
              <p:extLst>
                <p:ext uri="{D42A27DB-BD31-4B8C-83A1-F6EECF244321}">
                  <p14:modId xmlns:p14="http://schemas.microsoft.com/office/powerpoint/2010/main" val="1829652828"/>
                </p:ext>
              </p:extLst>
            </p:nvPr>
          </p:nvGraphicFramePr>
          <p:xfrm>
            <a:off x="1371600" y="4038599"/>
            <a:ext cx="1818644" cy="2075512"/>
          </p:xfrm>
          <a:graphic>
            <a:graphicData uri="http://schemas.openxmlformats.org/drawingml/2006/chart">
              <c:chart xmlns:c="http://schemas.openxmlformats.org/drawingml/2006/chart" xmlns:r="http://schemas.openxmlformats.org/officeDocument/2006/relationships" r:id="rId3"/>
            </a:graphicData>
          </a:graphic>
        </p:graphicFrame>
        <p:cxnSp>
          <p:nvCxnSpPr>
            <p:cNvPr id="41" name="Straight Connector 40"/>
            <p:cNvCxnSpPr/>
            <p:nvPr/>
          </p:nvCxnSpPr>
          <p:spPr>
            <a:xfrm>
              <a:off x="3276600" y="1685440"/>
              <a:ext cx="0" cy="4428671"/>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5181600" y="1600200"/>
              <a:ext cx="0" cy="4513911"/>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162800" y="1600200"/>
              <a:ext cx="0" cy="4513911"/>
            </a:xfrm>
            <a:prstGeom prst="line">
              <a:avLst/>
            </a:prstGeom>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3431274" y="2572601"/>
              <a:ext cx="1600201" cy="1295401"/>
            </a:xfrm>
            <a:prstGeom prst="rect">
              <a:avLst/>
            </a:prstGeom>
          </p:spPr>
          <p:txBody>
            <a:bodyPr vert="horz" wrap="square" lIns="91440" tIns="45720" rIns="91440" bIns="45720" rtlCol="0">
              <a:noAutofit/>
            </a:bodyPr>
            <a:lstStyle/>
            <a:p>
              <a:pPr algn="ctr" defTabSz="457200" fontAlgn="auto">
                <a:spcBef>
                  <a:spcPts val="0"/>
                </a:spcBef>
                <a:spcAft>
                  <a:spcPts val="0"/>
                </a:spcAft>
              </a:pPr>
              <a:r>
                <a:rPr lang="en-US" sz="2800" dirty="0" smtClean="0">
                  <a:latin typeface="Arial Narrow"/>
                  <a:cs typeface="Arial Narrow"/>
                </a:rPr>
                <a:t>47 min-</a:t>
              </a:r>
              <a:br>
                <a:rPr lang="en-US" sz="2800" dirty="0" smtClean="0">
                  <a:latin typeface="Arial Narrow"/>
                  <a:cs typeface="Arial Narrow"/>
                </a:rPr>
              </a:br>
              <a:r>
                <a:rPr lang="en-US" sz="2800" dirty="0" smtClean="0">
                  <a:latin typeface="Arial Narrow"/>
                  <a:cs typeface="Arial Narrow"/>
                </a:rPr>
                <a:t>2 hours</a:t>
              </a:r>
            </a:p>
            <a:p>
              <a:pPr defTabSz="457200" fontAlgn="auto">
                <a:spcBef>
                  <a:spcPts val="0"/>
                </a:spcBef>
                <a:spcAft>
                  <a:spcPts val="0"/>
                </a:spcAft>
              </a:pPr>
              <a:endParaRPr lang="en-US" sz="2000" dirty="0" smtClean="0">
                <a:latin typeface="Arial Narrow"/>
                <a:cs typeface="Arial Narrow"/>
              </a:endParaRPr>
            </a:p>
          </p:txBody>
        </p:sp>
        <p:graphicFrame>
          <p:nvGraphicFramePr>
            <p:cNvPr id="51" name="Chart 50"/>
            <p:cNvGraphicFramePr/>
            <p:nvPr>
              <p:extLst>
                <p:ext uri="{D42A27DB-BD31-4B8C-83A1-F6EECF244321}">
                  <p14:modId xmlns:p14="http://schemas.microsoft.com/office/powerpoint/2010/main" val="2635099279"/>
                </p:ext>
              </p:extLst>
            </p:nvPr>
          </p:nvGraphicFramePr>
          <p:xfrm>
            <a:off x="5249660" y="4038599"/>
            <a:ext cx="1913140" cy="20755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Chart 51"/>
            <p:cNvGraphicFramePr/>
            <p:nvPr>
              <p:extLst>
                <p:ext uri="{D42A27DB-BD31-4B8C-83A1-F6EECF244321}">
                  <p14:modId xmlns:p14="http://schemas.microsoft.com/office/powerpoint/2010/main" val="2988378423"/>
                </p:ext>
              </p:extLst>
            </p:nvPr>
          </p:nvGraphicFramePr>
          <p:xfrm>
            <a:off x="3292521" y="4086233"/>
            <a:ext cx="1873155" cy="2002857"/>
          </p:xfrm>
          <a:graphic>
            <a:graphicData uri="http://schemas.openxmlformats.org/drawingml/2006/chart">
              <c:chart xmlns:c="http://schemas.openxmlformats.org/drawingml/2006/chart" xmlns:r="http://schemas.openxmlformats.org/officeDocument/2006/relationships" r:id="rId5"/>
            </a:graphicData>
          </a:graphic>
        </p:graphicFrame>
        <p:sp>
          <p:nvSpPr>
            <p:cNvPr id="53" name="TextBox 52"/>
            <p:cNvSpPr txBox="1"/>
            <p:nvPr/>
          </p:nvSpPr>
          <p:spPr>
            <a:xfrm>
              <a:off x="5437575" y="2543645"/>
              <a:ext cx="1686557" cy="1161111"/>
            </a:xfrm>
            <a:prstGeom prst="rect">
              <a:avLst/>
            </a:prstGeom>
          </p:spPr>
          <p:txBody>
            <a:bodyPr vert="horz" wrap="square" lIns="91440" tIns="45720" rIns="91440" bIns="45720" rtlCol="0">
              <a:noAutofit/>
            </a:bodyPr>
            <a:lstStyle/>
            <a:p>
              <a:pPr algn="ctr">
                <a:spcBef>
                  <a:spcPts val="0"/>
                </a:spcBef>
                <a:spcAft>
                  <a:spcPts val="0"/>
                </a:spcAft>
              </a:pPr>
              <a:r>
                <a:rPr lang="en-US" sz="2800" dirty="0" smtClean="0">
                  <a:latin typeface="Arial Narrow"/>
                  <a:cs typeface="Arial Narrow"/>
                </a:rPr>
                <a:t>28-48 </a:t>
              </a:r>
              <a:br>
                <a:rPr lang="en-US" sz="2800" dirty="0" smtClean="0">
                  <a:latin typeface="Arial Narrow"/>
                  <a:cs typeface="Arial Narrow"/>
                </a:rPr>
              </a:br>
              <a:r>
                <a:rPr lang="en-US" sz="2800" dirty="0" smtClean="0">
                  <a:latin typeface="Arial Narrow"/>
                  <a:cs typeface="Arial Narrow"/>
                </a:rPr>
                <a:t>min</a:t>
              </a:r>
            </a:p>
            <a:p>
              <a:pPr defTabSz="457200" fontAlgn="auto">
                <a:spcBef>
                  <a:spcPts val="0"/>
                </a:spcBef>
                <a:spcAft>
                  <a:spcPts val="0"/>
                </a:spcAft>
              </a:pPr>
              <a:endParaRPr lang="en-US" sz="2000" dirty="0" smtClean="0">
                <a:latin typeface="Arial Narrow"/>
                <a:cs typeface="Arial Narrow"/>
              </a:endParaRPr>
            </a:p>
          </p:txBody>
        </p:sp>
        <p:sp>
          <p:nvSpPr>
            <p:cNvPr id="54" name="TextBox 53"/>
            <p:cNvSpPr txBox="1"/>
            <p:nvPr/>
          </p:nvSpPr>
          <p:spPr>
            <a:xfrm>
              <a:off x="7309644" y="2543645"/>
              <a:ext cx="1600200" cy="1389710"/>
            </a:xfrm>
            <a:prstGeom prst="rect">
              <a:avLst/>
            </a:prstGeom>
          </p:spPr>
          <p:txBody>
            <a:bodyPr vert="horz" wrap="square" lIns="91440" tIns="45720" rIns="91440" bIns="45720" rtlCol="0">
              <a:noAutofit/>
            </a:bodyPr>
            <a:lstStyle/>
            <a:p>
              <a:pPr algn="ctr" defTabSz="457200" fontAlgn="auto">
                <a:spcBef>
                  <a:spcPts val="0"/>
                </a:spcBef>
                <a:spcAft>
                  <a:spcPts val="0"/>
                </a:spcAft>
              </a:pPr>
              <a:r>
                <a:rPr lang="en-US" sz="2800" dirty="0" smtClean="0">
                  <a:latin typeface="Arial Narrow"/>
                  <a:cs typeface="Arial Narrow"/>
                </a:rPr>
                <a:t>15-53 </a:t>
              </a:r>
              <a:br>
                <a:rPr lang="en-US" sz="2800" dirty="0" smtClean="0">
                  <a:latin typeface="Arial Narrow"/>
                  <a:cs typeface="Arial Narrow"/>
                </a:rPr>
              </a:br>
              <a:r>
                <a:rPr lang="en-US" sz="2800" dirty="0" smtClean="0">
                  <a:latin typeface="Arial Narrow"/>
                  <a:cs typeface="Arial Narrow"/>
                </a:rPr>
                <a:t>min</a:t>
              </a:r>
            </a:p>
            <a:p>
              <a:pPr defTabSz="457200" fontAlgn="auto">
                <a:spcBef>
                  <a:spcPts val="0"/>
                </a:spcBef>
                <a:spcAft>
                  <a:spcPts val="0"/>
                </a:spcAft>
              </a:pPr>
              <a:endParaRPr lang="en-US" sz="2000" dirty="0" smtClean="0">
                <a:latin typeface="Arial Narrow"/>
                <a:cs typeface="Arial Narrow"/>
              </a:endParaRPr>
            </a:p>
          </p:txBody>
        </p:sp>
        <p:sp>
          <p:nvSpPr>
            <p:cNvPr id="55" name="TextBox 54"/>
            <p:cNvSpPr txBox="1"/>
            <p:nvPr/>
          </p:nvSpPr>
          <p:spPr>
            <a:xfrm>
              <a:off x="1600200" y="1617747"/>
              <a:ext cx="1477240" cy="363453"/>
            </a:xfrm>
            <a:prstGeom prst="rect">
              <a:avLst/>
            </a:prstGeom>
          </p:spPr>
          <p:txBody>
            <a:bodyPr vert="horz" wrap="square" lIns="91440" tIns="45720" rIns="91440" bIns="45720" rtlCol="0">
              <a:normAutofit fontScale="8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Narrow"/>
                  <a:ea typeface="+mn-ea"/>
                  <a:cs typeface="Arial Narrow"/>
                </a:rPr>
                <a:t>Workplace</a:t>
              </a:r>
            </a:p>
          </p:txBody>
        </p:sp>
        <p:cxnSp>
          <p:nvCxnSpPr>
            <p:cNvPr id="56" name="Straight Connector 55"/>
            <p:cNvCxnSpPr/>
            <p:nvPr/>
          </p:nvCxnSpPr>
          <p:spPr>
            <a:xfrm flipH="1">
              <a:off x="0" y="2204460"/>
              <a:ext cx="9144000" cy="534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5562600" y="1465347"/>
              <a:ext cx="1295400" cy="287253"/>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0" u="none" strike="noStrike" kern="1200" cap="none" spc="0" normalizeH="0" baseline="0" noProof="0" dirty="0" smtClean="0">
                  <a:ln>
                    <a:noFill/>
                  </a:ln>
                  <a:effectLst/>
                  <a:uLnTx/>
                  <a:uFillTx/>
                  <a:latin typeface="Arial Narrow"/>
                  <a:ea typeface="+mn-ea"/>
                  <a:cs typeface="Arial Narrow"/>
                </a:rPr>
                <a:t>Shopping </a:t>
              </a:r>
              <a:br>
                <a:rPr kumimoji="0" lang="en-US" sz="2000" b="1" i="0" u="none" strike="noStrike" kern="1200" cap="none" spc="0" normalizeH="0" baseline="0" noProof="0" dirty="0" smtClean="0">
                  <a:ln>
                    <a:noFill/>
                  </a:ln>
                  <a:effectLst/>
                  <a:uLnTx/>
                  <a:uFillTx/>
                  <a:latin typeface="Arial Narrow"/>
                  <a:ea typeface="+mn-ea"/>
                  <a:cs typeface="Arial Narrow"/>
                </a:rPr>
              </a:br>
              <a:r>
                <a:rPr kumimoji="0" lang="en-US" sz="2000" b="1" i="0" u="none" strike="noStrike" kern="1200" cap="none" spc="0" normalizeH="0" baseline="0" noProof="0" dirty="0" smtClean="0">
                  <a:ln>
                    <a:noFill/>
                  </a:ln>
                  <a:effectLst/>
                  <a:uLnTx/>
                  <a:uFillTx/>
                  <a:latin typeface="Arial Narrow"/>
                  <a:ea typeface="+mn-ea"/>
                  <a:cs typeface="Arial Narrow"/>
                </a:rPr>
                <a:t>Centers</a:t>
              </a:r>
            </a:p>
          </p:txBody>
        </p:sp>
        <p:sp>
          <p:nvSpPr>
            <p:cNvPr id="58" name="TextBox 57"/>
            <p:cNvSpPr txBox="1"/>
            <p:nvPr/>
          </p:nvSpPr>
          <p:spPr>
            <a:xfrm>
              <a:off x="3190244" y="1447800"/>
              <a:ext cx="2209800" cy="304800"/>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0" u="none" strike="noStrike" kern="1200" cap="none" spc="0" normalizeH="0" baseline="0" noProof="0" dirty="0" smtClean="0">
                  <a:ln>
                    <a:noFill/>
                  </a:ln>
                  <a:effectLst/>
                  <a:uLnTx/>
                  <a:uFillTx/>
                  <a:latin typeface="Arial Narrow"/>
                  <a:ea typeface="+mn-ea"/>
                  <a:cs typeface="Arial Narrow"/>
                </a:rPr>
                <a:t>Leisure </a:t>
              </a:r>
              <a:br>
                <a:rPr kumimoji="0" lang="en-US" sz="2000" b="1" i="0" u="none" strike="noStrike" kern="1200" cap="none" spc="0" normalizeH="0" baseline="0" noProof="0" dirty="0" smtClean="0">
                  <a:ln>
                    <a:noFill/>
                  </a:ln>
                  <a:effectLst/>
                  <a:uLnTx/>
                  <a:uFillTx/>
                  <a:latin typeface="Arial Narrow"/>
                  <a:ea typeface="+mn-ea"/>
                  <a:cs typeface="Arial Narrow"/>
                </a:rPr>
              </a:br>
              <a:r>
                <a:rPr kumimoji="0" lang="en-US" sz="2000" b="1" i="0" u="none" strike="noStrike" kern="1200" cap="none" spc="0" normalizeH="0" baseline="0" noProof="0" dirty="0" smtClean="0">
                  <a:ln>
                    <a:noFill/>
                  </a:ln>
                  <a:effectLst/>
                  <a:uLnTx/>
                  <a:uFillTx/>
                  <a:latin typeface="Arial Narrow"/>
                  <a:ea typeface="+mn-ea"/>
                  <a:cs typeface="Arial Narrow"/>
                </a:rPr>
                <a:t>Destination</a:t>
              </a:r>
            </a:p>
          </p:txBody>
        </p:sp>
        <p:sp>
          <p:nvSpPr>
            <p:cNvPr id="59" name="TextBox 58"/>
            <p:cNvSpPr txBox="1"/>
            <p:nvPr/>
          </p:nvSpPr>
          <p:spPr>
            <a:xfrm>
              <a:off x="7285760" y="1465347"/>
              <a:ext cx="1477240" cy="744453"/>
            </a:xfrm>
            <a:prstGeom prst="rect">
              <a:avLst/>
            </a:prstGeom>
          </p:spPr>
          <p:txBody>
            <a:bodyPr vert="horz" wrap="square" lIns="91440" tIns="45720" rIns="91440" bIns="45720" rtlCol="0">
              <a:noAutofit/>
            </a:bodyPr>
            <a:lstStyle>
              <a:defPPr>
                <a:defRPr lang="en-US"/>
              </a:defPPr>
              <a:lvl1pPr marL="0" marR="0" indent="0" algn="ctr" defTabSz="457200" eaLnBrk="1" fontAlgn="auto" latinLnBrk="0" hangingPunct="1">
                <a:lnSpc>
                  <a:spcPct val="100000"/>
                </a:lnSpc>
                <a:spcBef>
                  <a:spcPct val="20000"/>
                </a:spcBef>
                <a:spcAft>
                  <a:spcPts val="0"/>
                </a:spcAft>
                <a:buClrTx/>
                <a:buSzTx/>
                <a:buFont typeface="Arial"/>
                <a:buNone/>
                <a:tabLst/>
                <a:defRPr kumimoji="0" sz="2000" b="1" i="0" u="none" strike="noStrike" cap="none" spc="0" normalizeH="0" baseline="0">
                  <a:ln>
                    <a:noFill/>
                  </a:ln>
                  <a:effectLst/>
                  <a:uLnTx/>
                  <a:uFillTx/>
                  <a:latin typeface="Arial Narrow"/>
                  <a:ea typeface="+mn-ea"/>
                  <a:cs typeface="Arial Narrow"/>
                </a:defRPr>
              </a:lvl1pPr>
            </a:lstStyle>
            <a:p>
              <a:r>
                <a:rPr lang="en-US" dirty="0"/>
                <a:t>Travel </a:t>
              </a:r>
              <a:br>
                <a:rPr lang="en-US" dirty="0"/>
              </a:br>
              <a:r>
                <a:rPr lang="en-US" dirty="0"/>
                <a:t>Stops</a:t>
              </a:r>
            </a:p>
          </p:txBody>
        </p:sp>
        <p:sp>
          <p:nvSpPr>
            <p:cNvPr id="61" name="TextBox 60"/>
            <p:cNvSpPr txBox="1"/>
            <p:nvPr/>
          </p:nvSpPr>
          <p:spPr>
            <a:xfrm>
              <a:off x="76200" y="2209800"/>
              <a:ext cx="1279120" cy="2075511"/>
            </a:xfrm>
            <a:prstGeom prst="rect">
              <a:avLst/>
            </a:prstGeom>
          </p:spPr>
          <p:txBody>
            <a:bodyPr vert="horz" wrap="square" lIns="91440" tIns="45720" rIns="91440" bIns="45720" rtlCol="0">
              <a:normAutofit/>
            </a:bodyPr>
            <a:lstStyle/>
            <a:p>
              <a:pPr algn="ctr"/>
              <a:endParaRPr lang="en-US" sz="2000" b="1" dirty="0" smtClean="0">
                <a:latin typeface="Arial Narrow"/>
                <a:cs typeface="Arial Narrow"/>
              </a:endParaRPr>
            </a:p>
            <a:p>
              <a:pPr algn="ctr" defTabSz="457200" fontAlgn="auto">
                <a:spcBef>
                  <a:spcPct val="20000"/>
                </a:spcBef>
                <a:spcAft>
                  <a:spcPts val="0"/>
                </a:spcAft>
              </a:pPr>
              <a:r>
                <a:rPr lang="en-US" sz="2000" b="1" dirty="0" smtClean="0">
                  <a:latin typeface="Arial Narrow"/>
                  <a:cs typeface="Arial Narrow"/>
                </a:rPr>
                <a:t>Day in the life of an average car</a:t>
              </a:r>
            </a:p>
            <a:p>
              <a:pPr algn="ctr" defTabSz="457200" fontAlgn="auto">
                <a:spcBef>
                  <a:spcPct val="20000"/>
                </a:spcBef>
                <a:spcAft>
                  <a:spcPts val="0"/>
                </a:spcAft>
              </a:pPr>
              <a:endParaRPr lang="en-US" sz="2000" b="1" dirty="0" smtClean="0">
                <a:latin typeface="Arial Narrow"/>
                <a:cs typeface="Arial Narrow"/>
              </a:endParaRPr>
            </a:p>
          </p:txBody>
        </p:sp>
        <p:cxnSp>
          <p:nvCxnSpPr>
            <p:cNvPr id="62" name="Straight Connector 61"/>
            <p:cNvCxnSpPr/>
            <p:nvPr/>
          </p:nvCxnSpPr>
          <p:spPr>
            <a:xfrm>
              <a:off x="1371600" y="1676400"/>
              <a:ext cx="0" cy="4437711"/>
            </a:xfrm>
            <a:prstGeom prst="line">
              <a:avLst/>
            </a:prstGeom>
          </p:spPr>
          <p:style>
            <a:lnRef idx="2">
              <a:schemeClr val="accent1"/>
            </a:lnRef>
            <a:fillRef idx="0">
              <a:schemeClr val="accent1"/>
            </a:fillRef>
            <a:effectRef idx="1">
              <a:schemeClr val="accent1"/>
            </a:effectRef>
            <a:fontRef idx="minor">
              <a:schemeClr val="tx1"/>
            </a:fontRef>
          </p:style>
        </p:cxnSp>
      </p:grpSp>
      <p:graphicFrame>
        <p:nvGraphicFramePr>
          <p:cNvPr id="22" name="Chart 21"/>
          <p:cNvGraphicFramePr/>
          <p:nvPr>
            <p:extLst>
              <p:ext uri="{D42A27DB-BD31-4B8C-83A1-F6EECF244321}">
                <p14:modId xmlns:p14="http://schemas.microsoft.com/office/powerpoint/2010/main" val="400118919"/>
              </p:ext>
            </p:extLst>
          </p:nvPr>
        </p:nvGraphicFramePr>
        <p:xfrm>
          <a:off x="7230860" y="4038599"/>
          <a:ext cx="1913140" cy="207551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70004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workplace is utilized as prime charging </a:t>
            </a:r>
            <a:r>
              <a:rPr lang="en-US" dirty="0" smtClean="0"/>
              <a:t>opportunity</a:t>
            </a:r>
            <a:endParaRPr lang="en-US"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3013" b="7614"/>
          <a:stretch/>
        </p:blipFill>
        <p:spPr bwMode="auto">
          <a:xfrm>
            <a:off x="1881187" y="901700"/>
            <a:ext cx="5381625" cy="5803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1"/>
          <p:cNvSpPr txBox="1"/>
          <p:nvPr/>
        </p:nvSpPr>
        <p:spPr>
          <a:xfrm>
            <a:off x="5029200" y="6362812"/>
            <a:ext cx="5257801" cy="495188"/>
          </a:xfrm>
          <a:prstGeom prst="rect">
            <a:avLst/>
          </a:prstGeom>
        </p:spPr>
        <p:txBody>
          <a:bodyPr vert="horz" wrap="none" lIns="91440" tIns="45720" rIns="91440" bIns="4572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R="0" defTabSz="457200" rtl="0" eaLnBrk="1" fontAlgn="auto" latinLnBrk="0" hangingPunct="1">
              <a:lnSpc>
                <a:spcPct val="100000"/>
              </a:lnSpc>
              <a:spcBef>
                <a:spcPct val="20000"/>
              </a:spcBef>
              <a:spcAft>
                <a:spcPts val="0"/>
              </a:spcAft>
              <a:buClrTx/>
              <a:buSzTx/>
              <a:tabLst/>
            </a:pPr>
            <a:r>
              <a:rPr kumimoji="0" lang="en-US" sz="1200" i="0" u="none" strike="noStrike" kern="1200" cap="none" spc="0" normalizeH="0" baseline="0" noProof="0" dirty="0" smtClean="0">
                <a:ln>
                  <a:noFill/>
                </a:ln>
                <a:solidFill>
                  <a:srgbClr val="000000"/>
                </a:solidFill>
                <a:effectLst/>
                <a:uLnTx/>
                <a:uFillTx/>
                <a:latin typeface="Arial Narrow"/>
                <a:ea typeface="+mn-ea"/>
                <a:cs typeface="Arial Narrow"/>
              </a:rPr>
              <a:t>Source: Idaho National Laboratory for US Department of Energy, 2014</a:t>
            </a:r>
          </a:p>
        </p:txBody>
      </p:sp>
    </p:spTree>
    <p:extLst>
      <p:ext uri="{BB962C8B-B14F-4D97-AF65-F5344CB8AC3E}">
        <p14:creationId xmlns:p14="http://schemas.microsoft.com/office/powerpoint/2010/main" val="3111359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834" t="17011" r="29167" b="-1"/>
          <a:stretch/>
        </p:blipFill>
        <p:spPr>
          <a:xfrm>
            <a:off x="406400" y="1524000"/>
            <a:ext cx="2831878" cy="2841751"/>
          </a:xfrm>
          <a:prstGeom prst="rect">
            <a:avLst/>
          </a:prstGeom>
        </p:spPr>
      </p:pic>
      <p:sp>
        <p:nvSpPr>
          <p:cNvPr id="39" name="Content Placeholder 4"/>
          <p:cNvSpPr>
            <a:spLocks noGrp="1"/>
          </p:cNvSpPr>
          <p:nvPr>
            <p:ph idx="1"/>
          </p:nvPr>
        </p:nvSpPr>
        <p:spPr>
          <a:xfrm>
            <a:off x="5638800" y="4571999"/>
            <a:ext cx="3657600" cy="1523999"/>
          </a:xfrm>
        </p:spPr>
        <p:txBody>
          <a:bodyPr/>
          <a:lstStyle/>
          <a:p>
            <a:pPr marL="0" indent="0" eaLnBrk="1" hangingPunct="1">
              <a:spcBef>
                <a:spcPts val="0"/>
              </a:spcBef>
              <a:buFont typeface="Arial" charset="0"/>
              <a:buNone/>
            </a:pPr>
            <a:r>
              <a:rPr lang="en-US" sz="2200" b="1" dirty="0" smtClean="0">
                <a:ea typeface="ＭＳ Ｐゴシック" pitchFamily="-65" charset="-128"/>
                <a:cs typeface="Tahoma" pitchFamily="-65" charset="0"/>
              </a:rPr>
              <a:t>Potential PEV Drivers</a:t>
            </a:r>
          </a:p>
          <a:p>
            <a:pPr eaLnBrk="1" hangingPunct="1">
              <a:spcBef>
                <a:spcPts val="0"/>
              </a:spcBef>
            </a:pPr>
            <a:r>
              <a:rPr lang="en-US" sz="2000" dirty="0" smtClean="0">
                <a:ea typeface="ＭＳ Ｐゴシック" pitchFamily="-65" charset="-128"/>
                <a:cs typeface="Tahoma" pitchFamily="-65" charset="0"/>
              </a:rPr>
              <a:t>Increased PEV </a:t>
            </a:r>
            <a:br>
              <a:rPr lang="en-US" sz="2000" dirty="0" smtClean="0">
                <a:ea typeface="ＭＳ Ｐゴシック" pitchFamily="-65" charset="-128"/>
                <a:cs typeface="Tahoma" pitchFamily="-65" charset="0"/>
              </a:rPr>
            </a:br>
            <a:r>
              <a:rPr lang="en-US" sz="2000" dirty="0" smtClean="0">
                <a:ea typeface="ＭＳ Ｐゴシック" pitchFamily="-65" charset="-128"/>
                <a:cs typeface="Tahoma" pitchFamily="-65" charset="0"/>
              </a:rPr>
              <a:t>awareness and education</a:t>
            </a:r>
          </a:p>
        </p:txBody>
      </p:sp>
      <p:sp>
        <p:nvSpPr>
          <p:cNvPr id="48" name="Title 2"/>
          <p:cNvSpPr>
            <a:spLocks noGrp="1"/>
          </p:cNvSpPr>
          <p:nvPr>
            <p:ph type="title"/>
          </p:nvPr>
        </p:nvSpPr>
        <p:spPr>
          <a:xfrm>
            <a:off x="0" y="0"/>
            <a:ext cx="6997699" cy="901700"/>
          </a:xfrm>
        </p:spPr>
        <p:txBody>
          <a:bodyPr/>
          <a:lstStyle/>
          <a:p>
            <a:r>
              <a:rPr lang="en-US" dirty="0">
                <a:solidFill>
                  <a:schemeClr val="bg1"/>
                </a:solidFill>
              </a:rPr>
              <a:t>Workplace Charging is Valuable to Employees</a:t>
            </a:r>
            <a:endParaRPr lang="en-US" dirty="0"/>
          </a:p>
        </p:txBody>
      </p:sp>
      <p:pic>
        <p:nvPicPr>
          <p:cNvPr id="36" name="Picture 35"/>
          <p:cNvPicPr>
            <a:picLocks noChangeAspect="1"/>
          </p:cNvPicPr>
          <p:nvPr/>
        </p:nvPicPr>
        <p:blipFill rotWithShape="1">
          <a:blip r:embed="rId4" cstate="print">
            <a:extLst>
              <a:ext uri="{28A0092B-C50C-407E-A947-70E740481C1C}">
                <a14:useLocalDpi xmlns:a14="http://schemas.microsoft.com/office/drawing/2010/main" val="0"/>
              </a:ext>
            </a:extLst>
          </a:blip>
          <a:srcRect l="22482" t="719" r="11910" b="1176"/>
          <a:stretch/>
        </p:blipFill>
        <p:spPr>
          <a:xfrm>
            <a:off x="5740399" y="1505567"/>
            <a:ext cx="2870201" cy="2860184"/>
          </a:xfrm>
          <a:prstGeom prst="rect">
            <a:avLst/>
          </a:prstGeom>
        </p:spPr>
      </p:pic>
      <p:sp>
        <p:nvSpPr>
          <p:cNvPr id="41" name="Content Placeholder 4"/>
          <p:cNvSpPr txBox="1">
            <a:spLocks/>
          </p:cNvSpPr>
          <p:nvPr/>
        </p:nvSpPr>
        <p:spPr bwMode="auto">
          <a:xfrm>
            <a:off x="381000" y="4572000"/>
            <a:ext cx="3357372" cy="1523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hangingPunct="1">
              <a:spcBef>
                <a:spcPts val="0"/>
              </a:spcBef>
              <a:buFont typeface="Arial" charset="0"/>
              <a:buNone/>
            </a:pPr>
            <a:r>
              <a:rPr lang="en-US" sz="2200" b="1" dirty="0" smtClean="0">
                <a:ea typeface="ＭＳ Ｐゴシック" pitchFamily="-65" charset="-128"/>
                <a:cs typeface="Tahoma" pitchFamily="-65" charset="0"/>
              </a:rPr>
              <a:t>Current PEV Drivers</a:t>
            </a:r>
          </a:p>
          <a:p>
            <a:pPr eaLnBrk="1" hangingPunct="1">
              <a:spcBef>
                <a:spcPts val="0"/>
              </a:spcBef>
            </a:pPr>
            <a:r>
              <a:rPr lang="en-US" sz="2000" dirty="0" smtClean="0">
                <a:ea typeface="ＭＳ Ｐゴシック" pitchFamily="-65" charset="-128"/>
                <a:cs typeface="Tahoma" pitchFamily="-65" charset="0"/>
              </a:rPr>
              <a:t>Increased range confidence</a:t>
            </a:r>
          </a:p>
          <a:p>
            <a:pPr eaLnBrk="1" hangingPunct="1">
              <a:spcBef>
                <a:spcPts val="0"/>
              </a:spcBef>
            </a:pPr>
            <a:r>
              <a:rPr lang="en-US" sz="2000" dirty="0" smtClean="0">
                <a:ea typeface="ＭＳ Ｐゴシック" pitchFamily="-65" charset="-128"/>
                <a:cs typeface="Tahoma" pitchFamily="-65" charset="0"/>
              </a:rPr>
              <a:t>Increased electric vehicle miles traveled</a:t>
            </a:r>
            <a:endParaRPr lang="en-US" sz="1800" dirty="0" smtClean="0">
              <a:ea typeface="ＭＳ Ｐゴシック" pitchFamily="-65" charset="-128"/>
              <a:cs typeface="Tahoma" pitchFamily="-65" charset="0"/>
            </a:endParaRPr>
          </a:p>
        </p:txBody>
      </p:sp>
      <p:sp>
        <p:nvSpPr>
          <p:cNvPr id="45" name="Left-Right Arrow 44"/>
          <p:cNvSpPr/>
          <p:nvPr/>
        </p:nvSpPr>
        <p:spPr>
          <a:xfrm>
            <a:off x="2971800" y="2364163"/>
            <a:ext cx="3048000" cy="1308677"/>
          </a:xfrm>
          <a:prstGeom prst="leftRightArrow">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smtClean="0">
                <a:solidFill>
                  <a:schemeClr val="bg1"/>
                </a:solidFill>
              </a:rPr>
              <a:t>Peer Effect</a:t>
            </a:r>
            <a:endParaRPr lang="en-US" sz="2600" b="1" dirty="0">
              <a:solidFill>
                <a:schemeClr val="bg1"/>
              </a:solidFill>
            </a:endParaRPr>
          </a:p>
        </p:txBody>
      </p:sp>
    </p:spTree>
    <p:extLst>
      <p:ext uri="{BB962C8B-B14F-4D97-AF65-F5344CB8AC3E}">
        <p14:creationId xmlns:p14="http://schemas.microsoft.com/office/powerpoint/2010/main" val="153920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a:xfrm>
            <a:off x="177800" y="0"/>
            <a:ext cx="6985000" cy="901700"/>
          </a:xfrm>
        </p:spPr>
        <p:txBody>
          <a:bodyPr/>
          <a:lstStyle/>
          <a:p>
            <a:pPr eaLnBrk="1" hangingPunct="1"/>
            <a:r>
              <a:rPr lang="en-US" dirty="0" smtClean="0">
                <a:solidFill>
                  <a:schemeClr val="bg1"/>
                </a:solidFill>
                <a:ea typeface="ＭＳ Ｐゴシック" pitchFamily="-65" charset="-128"/>
              </a:rPr>
              <a:t>Workplace Charging Value Proposition</a:t>
            </a:r>
            <a:endParaRPr lang="en-US" dirty="0">
              <a:solidFill>
                <a:schemeClr val="bg1"/>
              </a:solidFill>
              <a:ea typeface="ＭＳ Ｐゴシック" pitchFamily="-65" charset="-128"/>
            </a:endParaRPr>
          </a:p>
        </p:txBody>
      </p:sp>
      <p:graphicFrame>
        <p:nvGraphicFramePr>
          <p:cNvPr id="6" name="Diagram 5"/>
          <p:cNvGraphicFramePr/>
          <p:nvPr>
            <p:extLst>
              <p:ext uri="{D42A27DB-BD31-4B8C-83A1-F6EECF244321}">
                <p14:modId xmlns:p14="http://schemas.microsoft.com/office/powerpoint/2010/main" val="3331958968"/>
              </p:ext>
            </p:extLst>
          </p:nvPr>
        </p:nvGraphicFramePr>
        <p:xfrm>
          <a:off x="833521" y="1371600"/>
          <a:ext cx="7086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ular Callout 6"/>
          <p:cNvSpPr/>
          <p:nvPr/>
        </p:nvSpPr>
        <p:spPr>
          <a:xfrm>
            <a:off x="6612021" y="1076926"/>
            <a:ext cx="2057400" cy="1701800"/>
          </a:xfrm>
          <a:prstGeom prst="wedgeRoundRectCallout">
            <a:avLst>
              <a:gd name="adj1" fmla="val -97922"/>
              <a:gd name="adj2" fmla="val 32430"/>
              <a:gd name="adj3" fmla="val 16667"/>
            </a:avLst>
          </a:prstGeom>
          <a:solidFill>
            <a:srgbClr val="939AA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rPr>
              <a:t>95% of employers say staff has expressed satisfaction with WPC program</a:t>
            </a:r>
            <a:endParaRPr lang="en-US" sz="1600" dirty="0">
              <a:solidFill>
                <a:schemeClr val="bg1"/>
              </a:solidFill>
            </a:endParaRPr>
          </a:p>
        </p:txBody>
      </p:sp>
      <p:sp>
        <p:nvSpPr>
          <p:cNvPr id="8" name="Rounded Rectangular Callout 7"/>
          <p:cNvSpPr/>
          <p:nvPr/>
        </p:nvSpPr>
        <p:spPr>
          <a:xfrm>
            <a:off x="185821" y="1371600"/>
            <a:ext cx="2057400" cy="2311400"/>
          </a:xfrm>
          <a:prstGeom prst="wedgeRoundRectCallout">
            <a:avLst>
              <a:gd name="adj1" fmla="val 33560"/>
              <a:gd name="adj2" fmla="val 74500"/>
              <a:gd name="adj3" fmla="val 16667"/>
            </a:avLst>
          </a:prstGeom>
          <a:solidFill>
            <a:srgbClr val="939AA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rPr>
              <a:t>70% of employers have received positive recognition for their WPC efforts and 60% helped another employer develop their WPC program</a:t>
            </a:r>
            <a:endParaRPr lang="en-US" sz="1600" dirty="0">
              <a:solidFill>
                <a:schemeClr val="bg1"/>
              </a:solidFill>
            </a:endParaRPr>
          </a:p>
        </p:txBody>
      </p:sp>
      <p:sp>
        <p:nvSpPr>
          <p:cNvPr id="9" name="Rounded Rectangular Callout 8"/>
          <p:cNvSpPr/>
          <p:nvPr/>
        </p:nvSpPr>
        <p:spPr>
          <a:xfrm>
            <a:off x="7424821" y="2953952"/>
            <a:ext cx="1447800" cy="2494348"/>
          </a:xfrm>
          <a:prstGeom prst="wedgeRoundRectCallout">
            <a:avLst>
              <a:gd name="adj1" fmla="val -60690"/>
              <a:gd name="adj2" fmla="val 43123"/>
              <a:gd name="adj3" fmla="val 16667"/>
            </a:avLst>
          </a:prstGeom>
          <a:solidFill>
            <a:srgbClr val="939AA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solidFill>
              </a:rPr>
              <a:t>From 2014-2015, WPC partners saved 1.7M gallons of gasoline and 17M pounds of GHG</a:t>
            </a:r>
            <a:endParaRPr lang="en-US" sz="16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heme/theme1.xml><?xml version="1.0" encoding="utf-8"?>
<a:theme xmlns:a="http://schemas.openxmlformats.org/drawingml/2006/main" name="CCities Coalition-2">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29770</TotalTime>
  <Words>5236</Words>
  <Application>Microsoft Office PowerPoint</Application>
  <PresentationFormat>On-screen Show (4:3)</PresentationFormat>
  <Paragraphs>388</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ＭＳ Ｐゴシック</vt:lpstr>
      <vt:lpstr>Arial</vt:lpstr>
      <vt:lpstr>Arial Narrow</vt:lpstr>
      <vt:lpstr>Calibri</vt:lpstr>
      <vt:lpstr>Tahoma</vt:lpstr>
      <vt:lpstr>CCities Coalition-2</vt:lpstr>
      <vt:lpstr>Coalition Name</vt:lpstr>
      <vt:lpstr>Clean Cities: Who We Are, What We Do</vt:lpstr>
      <vt:lpstr>Goal: Affordable &amp; Convenient Plug-In Electric Vehicles (PEVs)</vt:lpstr>
      <vt:lpstr>PowerPoint Presentation</vt:lpstr>
      <vt:lpstr>Continued PEV Market Growth</vt:lpstr>
      <vt:lpstr>Workplace = Prime Charging Opportunity</vt:lpstr>
      <vt:lpstr>The workplace is utilized as prime charging opportunity</vt:lpstr>
      <vt:lpstr>Workplace Charging is Valuable to Employees</vt:lpstr>
      <vt:lpstr>Workplace Charging Value Proposition</vt:lpstr>
      <vt:lpstr>Goal: Increase the number of employers offering charging by tenfold by 2018</vt:lpstr>
      <vt:lpstr>Commitment-based Voluntary Partnership</vt:lpstr>
      <vt:lpstr>PowerPoint Presentation</vt:lpstr>
      <vt:lpstr>Incentivizes Employees</vt:lpstr>
      <vt:lpstr>Complements Sustainability Efforts</vt:lpstr>
      <vt:lpstr>Signals Corporate Leadership</vt:lpstr>
      <vt:lpstr>Build On Fleet Fuel Diversification</vt:lpstr>
      <vt:lpstr>Technical Assistance </vt:lpstr>
      <vt:lpstr>PowerPoint Presentation</vt:lpstr>
      <vt:lpstr>Workplace Charging Solutions</vt:lpstr>
      <vt:lpstr>Workplace Charging Solutions</vt:lpstr>
      <vt:lpstr>Workplace Charging Challenge Partner Plan</vt:lpstr>
      <vt:lpstr>Is Workplace Charging Right for You?</vt:lpstr>
      <vt:lpstr>Let’s Continue the Conversation</vt:lpstr>
    </vt:vector>
  </TitlesOfParts>
  <Company>NREL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Drive Vehicles Overview</dc:title>
  <dc:subject>This presentation provides an overview of electric-drive vehicles, a category that includes plug-in hybrid electric vehicles (PHEVs), hybrid electric vehicles (HEVs) and all-electric vehicles (EVs).</dc:subject>
  <dc:creator>Olexsak, Sarah</dc:creator>
  <cp:lastModifiedBy>Bleich, Nicholas</cp:lastModifiedBy>
  <cp:revision>1147</cp:revision>
  <cp:lastPrinted>2013-09-04T17:02:42Z</cp:lastPrinted>
  <dcterms:created xsi:type="dcterms:W3CDTF">2013-07-28T22:24:19Z</dcterms:created>
  <dcterms:modified xsi:type="dcterms:W3CDTF">2015-10-07T17:22:20Z</dcterms:modified>
</cp:coreProperties>
</file>